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handoutMasterIdLst>
    <p:handoutMasterId r:id="rId127"/>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428" r:id="rId22"/>
    <p:sldId id="355" r:id="rId23"/>
    <p:sldId id="260" r:id="rId24"/>
    <p:sldId id="360" r:id="rId25"/>
    <p:sldId id="361" r:id="rId26"/>
    <p:sldId id="259" r:id="rId27"/>
    <p:sldId id="261" r:id="rId28"/>
    <p:sldId id="462" r:id="rId29"/>
    <p:sldId id="461" r:id="rId30"/>
    <p:sldId id="471" r:id="rId31"/>
    <p:sldId id="362" r:id="rId32"/>
    <p:sldId id="388" r:id="rId33"/>
    <p:sldId id="352" r:id="rId34"/>
    <p:sldId id="353" r:id="rId35"/>
    <p:sldId id="348" r:id="rId36"/>
    <p:sldId id="474" r:id="rId37"/>
    <p:sldId id="380" r:id="rId38"/>
    <p:sldId id="433" r:id="rId39"/>
    <p:sldId id="349" r:id="rId40"/>
    <p:sldId id="378" r:id="rId41"/>
    <p:sldId id="351" r:id="rId42"/>
    <p:sldId id="434" r:id="rId43"/>
    <p:sldId id="464" r:id="rId44"/>
    <p:sldId id="350" r:id="rId45"/>
    <p:sldId id="363" r:id="rId46"/>
    <p:sldId id="475" r:id="rId47"/>
    <p:sldId id="470" r:id="rId48"/>
    <p:sldId id="369" r:id="rId49"/>
    <p:sldId id="384" r:id="rId50"/>
    <p:sldId id="407" r:id="rId51"/>
    <p:sldId id="468" r:id="rId52"/>
    <p:sldId id="449" r:id="rId53"/>
    <p:sldId id="467" r:id="rId54"/>
    <p:sldId id="472" r:id="rId55"/>
    <p:sldId id="448" r:id="rId56"/>
    <p:sldId id="466" r:id="rId57"/>
    <p:sldId id="415" r:id="rId58"/>
    <p:sldId id="410" r:id="rId59"/>
    <p:sldId id="412" r:id="rId60"/>
    <p:sldId id="413" r:id="rId61"/>
    <p:sldId id="458" r:id="rId62"/>
    <p:sldId id="430" r:id="rId63"/>
    <p:sldId id="452" r:id="rId64"/>
    <p:sldId id="463" r:id="rId65"/>
    <p:sldId id="431" r:id="rId66"/>
    <p:sldId id="406" r:id="rId67"/>
    <p:sldId id="408" r:id="rId68"/>
    <p:sldId id="405" r:id="rId69"/>
    <p:sldId id="444" r:id="rId70"/>
    <p:sldId id="443" r:id="rId71"/>
    <p:sldId id="445" r:id="rId72"/>
    <p:sldId id="454" r:id="rId73"/>
    <p:sldId id="439" r:id="rId74"/>
    <p:sldId id="477" r:id="rId75"/>
    <p:sldId id="436" r:id="rId76"/>
    <p:sldId id="478" r:id="rId77"/>
    <p:sldId id="437" r:id="rId78"/>
    <p:sldId id="473" r:id="rId79"/>
    <p:sldId id="438" r:id="rId80"/>
    <p:sldId id="347" r:id="rId81"/>
    <p:sldId id="476" r:id="rId82"/>
    <p:sldId id="389" r:id="rId83"/>
    <p:sldId id="456" r:id="rId84"/>
    <p:sldId id="262" r:id="rId85"/>
    <p:sldId id="341" r:id="rId86"/>
    <p:sldId id="340" r:id="rId87"/>
    <p:sldId id="364" r:id="rId88"/>
    <p:sldId id="375" r:id="rId89"/>
    <p:sldId id="411" r:id="rId90"/>
    <p:sldId id="372" r:id="rId91"/>
    <p:sldId id="416" r:id="rId92"/>
    <p:sldId id="396" r:id="rId93"/>
    <p:sldId id="480" r:id="rId94"/>
    <p:sldId id="481" r:id="rId95"/>
    <p:sldId id="289" r:id="rId96"/>
    <p:sldId id="469" r:id="rId97"/>
    <p:sldId id="421" r:id="rId98"/>
    <p:sldId id="479" r:id="rId99"/>
    <p:sldId id="371" r:id="rId100"/>
    <p:sldId id="373" r:id="rId101"/>
    <p:sldId id="374" r:id="rId102"/>
    <p:sldId id="268" r:id="rId103"/>
    <p:sldId id="432" r:id="rId104"/>
    <p:sldId id="417" r:id="rId105"/>
    <p:sldId id="395" r:id="rId106"/>
    <p:sldId id="387" r:id="rId107"/>
    <p:sldId id="426" r:id="rId108"/>
    <p:sldId id="427" r:id="rId109"/>
    <p:sldId id="414" r:id="rId110"/>
    <p:sldId id="376" r:id="rId111"/>
    <p:sldId id="441" r:id="rId112"/>
    <p:sldId id="393" r:id="rId113"/>
    <p:sldId id="345" r:id="rId114"/>
    <p:sldId id="420" r:id="rId115"/>
    <p:sldId id="423" r:id="rId116"/>
    <p:sldId id="381" r:id="rId117"/>
    <p:sldId id="392" r:id="rId118"/>
    <p:sldId id="450" r:id="rId119"/>
    <p:sldId id="425" r:id="rId120"/>
    <p:sldId id="442" r:id="rId121"/>
    <p:sldId id="440" r:id="rId122"/>
    <p:sldId id="368" r:id="rId123"/>
    <p:sldId id="409" r:id="rId124"/>
    <p:sldId id="418" r:id="rId125"/>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5" autoAdjust="0"/>
    <p:restoredTop sz="92804" autoAdjust="0"/>
  </p:normalViewPr>
  <p:slideViewPr>
    <p:cSldViewPr snapToGrid="0">
      <p:cViewPr varScale="1">
        <p:scale>
          <a:sx n="104" d="100"/>
          <a:sy n="104"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01/04/2019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01/04/2019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95</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96</a:t>
            </a:fld>
            <a:endParaRPr lang="fr-FR"/>
          </a:p>
        </p:txBody>
      </p:sp>
    </p:spTree>
    <p:extLst>
      <p:ext uri="{BB962C8B-B14F-4D97-AF65-F5344CB8AC3E}">
        <p14:creationId xmlns:p14="http://schemas.microsoft.com/office/powerpoint/2010/main" val="249854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108</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114</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124</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30</a:t>
            </a:fld>
            <a:endParaRPr lang="fr-FR"/>
          </a:p>
        </p:txBody>
      </p:sp>
    </p:spTree>
    <p:extLst>
      <p:ext uri="{BB962C8B-B14F-4D97-AF65-F5344CB8AC3E}">
        <p14:creationId xmlns:p14="http://schemas.microsoft.com/office/powerpoint/2010/main" val="368912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85455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51</a:t>
            </a:fld>
            <a:endParaRPr lang="fr-FR"/>
          </a:p>
        </p:txBody>
      </p:sp>
    </p:spTree>
    <p:extLst>
      <p:ext uri="{BB962C8B-B14F-4D97-AF65-F5344CB8AC3E}">
        <p14:creationId xmlns:p14="http://schemas.microsoft.com/office/powerpoint/2010/main" val="327781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01/04/2019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01/04/2019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01/04/2019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01/04/2019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01/04/2019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01/04/2019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01/04/2019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01/04/2019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21.png"/><Relationship Id="rId4" Type="http://schemas.openxmlformats.org/officeDocument/2006/relationships/hyperlink" Target="https://fr.wikipedia.org/wiki/Patron_d'architecture" TargetMode="External"/><Relationship Id="rId9" Type="http://schemas.openxmlformats.org/officeDocument/2006/relationships/image" Target="../media/image17.png"/></Relationships>
</file>

<file path=ppt/slides/_rels/slide109.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hyperlink" Target="https://axaguildev.github.io/" TargetMode="External"/><Relationship Id="rId10" Type="http://schemas.openxmlformats.org/officeDocument/2006/relationships/image" Target="../media/image8.png"/><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personn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4.xml.rels><?xml version="1.0" encoding="UTF-8" standalone="yes"?>
<Relationships xmlns="http://schemas.openxmlformats.org/package/2006/relationships"><Relationship Id="rId3" Type="http://schemas.openxmlformats.org/officeDocument/2006/relationships/hyperlink" Target="http://monapi/personnes/3"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 Id="rId4" Type="http://schemas.openxmlformats.org/officeDocument/2006/relationships/hyperlink" Target="http://monapi/personnes/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ietf.org/rfc/rfc2616.txt" TargetMode="External"/><Relationship Id="rId2" Type="http://schemas.openxmlformats.org/officeDocument/2006/relationships/hyperlink" Target="http://monapi/calculate-fibonacc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monapi/personnes/1"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hyperlink" Target="https://tools.ietf.org/html/rfc6902" TargetMode="External"/><Relationship Id="rId2" Type="http://schemas.openxmlformats.org/officeDocument/2006/relationships/hyperlink" Target="http://monapi/list/1"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jpeg"/><Relationship Id="rId4" Type="http://schemas.openxmlformats.org/officeDocument/2006/relationships/hyperlink" Target="http://jsonpatch.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eveloper.mozilla.org/en-US/docs/Learn/HTML/Forms/Sending_and_retrieving_form_data"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1.png"/><Relationship Id="rId4" Type="http://schemas.microsoft.com/office/2007/relationships/hdphoto" Target="../media/hdphoto2.wdp"/></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5.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22.jpeg"/></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23.jpeg"/><Relationship Id="rId4" Type="http://schemas.openxmlformats.org/officeDocument/2006/relationships/image" Target="../media/image22.jpeg"/></Relationships>
</file>

<file path=ppt/slides/_rels/slide77.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79.xml.rels><?xml version="1.0" encoding="UTF-8" standalone="yes"?>
<Relationships xmlns="http://schemas.openxmlformats.org/package/2006/relationships"><Relationship Id="rId2" Type="http://schemas.openxmlformats.org/officeDocument/2006/relationships/hyperlink" Target="https://developer.mozilla.org/fr/docs/Web/HTTP/Headers/Cache-Contro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course-rest.azurewebsites.net/api"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jsonapi.org/"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5" Type="http://schemas.openxmlformats.org/officeDocument/2006/relationships/hyperlink" Target="https://api.github.com/" TargetMode="External"/><Relationship Id="rId4" Type="http://schemas.openxmlformats.org/officeDocument/2006/relationships/hyperlink" Target="http://json-ld.org/"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json-ld.org/" TargetMode="External"/><Relationship Id="rId2" Type="http://schemas.openxmlformats.org/officeDocument/2006/relationships/hyperlink" Target="http://en.wikipedia.org/wiki/Linked_data" TargetMode="Externa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www.w3.org/TR/json-ld/" TargetMode="External"/><Relationship Id="rId4" Type="http://schemas.openxmlformats.org/officeDocument/2006/relationships/hyperlink" Target="http://www.w3.org/community/json-ld/"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OAI/OpenAPI-Specific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petstore.swagger.io/" TargetMode="External"/><Relationship Id="rId2" Type="http://schemas.openxmlformats.org/officeDocument/2006/relationships/hyperlink" Target="https://github.com/domaindrivendev/Swashbuckle" TargetMode="External"/><Relationship Id="rId1" Type="http://schemas.openxmlformats.org/officeDocument/2006/relationships/slideLayout" Target="../slideLayouts/slideLayout2.xml"/><Relationship Id="rId4" Type="http://schemas.openxmlformats.org/officeDocument/2006/relationships/hyperlink" Target="https://github.com/Azure/autorest" TargetMode="External"/></Relationships>
</file>

<file path=ppt/slides/_rels/slide92.xml.rels><?xml version="1.0" encoding="UTF-8" standalone="yes"?>
<Relationships xmlns="http://schemas.openxmlformats.org/package/2006/relationships"><Relationship Id="rId2" Type="http://schemas.openxmlformats.org/officeDocument/2006/relationships/hyperlink" Target="http://graphql.org/"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23.jpeg"/><Relationship Id="rId4" Type="http://schemas.openxmlformats.org/officeDocument/2006/relationships/image" Target="../media/image22.jpeg"/></Relationships>
</file>

<file path=ppt/slides/_rels/slide99.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endParaRPr lang="fr-FR" sz="2000" b="1" dirty="0">
              <a:solidFill>
                <a:srgbClr val="00B050"/>
              </a:solidFill>
            </a:endParaRPr>
          </a:p>
          <a:p>
            <a:r>
              <a:rPr lang="fr-FR" sz="2000" b="1" dirty="0">
                <a:solidFill>
                  <a:srgbClr val="00B050"/>
                </a:solidFill>
              </a:rPr>
              <a:t>Réparti les requêtes </a:t>
            </a:r>
          </a:p>
          <a:p>
            <a:r>
              <a:rPr lang="fr-FR" sz="2000" b="1" dirty="0">
                <a:solidFill>
                  <a:srgbClr val="00B050"/>
                </a:solidFill>
              </a:rPr>
              <a:t>Résilience aux pannes</a:t>
            </a:r>
          </a:p>
          <a:p>
            <a:r>
              <a:rPr lang="fr-FR" sz="2000" b="1" dirty="0">
                <a:solidFill>
                  <a:srgbClr val="00B050"/>
                </a:solidFill>
              </a:rPr>
              <a:t>Mise à jour à chaud</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100</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101</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102</a:t>
            </a:fld>
            <a:endParaRPr lang="fr-FR"/>
          </a:p>
        </p:txBody>
      </p:sp>
    </p:spTree>
    <p:extLst>
      <p:ext uri="{BB962C8B-B14F-4D97-AF65-F5344CB8AC3E}">
        <p14:creationId xmlns:p14="http://schemas.microsoft.com/office/powerpoint/2010/main" val="3272386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113</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123</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092452" y="4619596"/>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493198" y="4668838"/>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955927" y="5426932"/>
            <a:ext cx="4406976" cy="461665"/>
          </a:xfrm>
          <a:prstGeom prst="rect">
            <a:avLst/>
          </a:prstGeom>
        </p:spPr>
        <p:txBody>
          <a:bodyPr wrap="none">
            <a:spAutoFit/>
          </a:bodyPr>
          <a:lstStyle/>
          <a:p>
            <a:r>
              <a:rPr lang="fr-FR" sz="2400" dirty="0">
                <a:hlinkClick r:id="rId4"/>
              </a:rPr>
              <a:t>https://www.guillaume-chervet.fr</a:t>
            </a:r>
            <a:endParaRPr lang="fr-FR" sz="2400" dirty="0"/>
          </a:p>
        </p:txBody>
      </p:sp>
      <p:sp>
        <p:nvSpPr>
          <p:cNvPr id="12" name="Rectangle 11">
            <a:extLst>
              <a:ext uri="{FF2B5EF4-FFF2-40B4-BE49-F238E27FC236}">
                <a16:creationId xmlns:a16="http://schemas.microsoft.com/office/drawing/2014/main" id="{4CF37769-84C8-4694-851F-F4D4E7DEAD38}"/>
              </a:ext>
            </a:extLst>
          </p:cNvPr>
          <p:cNvSpPr/>
          <p:nvPr/>
        </p:nvSpPr>
        <p:spPr>
          <a:xfrm>
            <a:off x="8015700" y="5007354"/>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600012" y="2906217"/>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7739094" y="2299978"/>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6921913" y="3763593"/>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4462" y="445613"/>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787" y="2223921"/>
            <a:ext cx="2103256" cy="2103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Ã©sultat de recherche d'images pour &quot;mvp microsoft&quot;">
            <a:extLst>
              <a:ext uri="{FF2B5EF4-FFF2-40B4-BE49-F238E27FC236}">
                <a16:creationId xmlns:a16="http://schemas.microsoft.com/office/drawing/2014/main" id="{38331DE4-D348-430D-9509-43EFF524DC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0158" y="4018737"/>
            <a:ext cx="1581150" cy="6379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masters.centralelille.fr/wp-content/uploads/sites/7/2018/03/IG2I.jpg">
            <a:extLst>
              <a:ext uri="{FF2B5EF4-FFF2-40B4-BE49-F238E27FC236}">
                <a16:creationId xmlns:a16="http://schemas.microsoft.com/office/drawing/2014/main" id="{8BCF4E87-A55C-45C6-B7B1-F6FEDCC4DF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1198" y="5595628"/>
            <a:ext cx="3397920" cy="79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633472"/>
            <a:ext cx="4529319" cy="3575304"/>
          </a:xfrm>
        </p:spPr>
        <p:txBody>
          <a:bodyPr>
            <a:normAutofit/>
          </a:bodyPr>
          <a:lstStyle/>
          <a:p>
            <a:pPr marL="0" indent="0">
              <a:buNone/>
            </a:pPr>
            <a:r>
              <a:rPr lang="fr-FR" dirty="0"/>
              <a:t>REST est un style d'architecture défini dans la thèse de Roy Fielding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implémentations sont multiples et différentes</a:t>
            </a:r>
          </a:p>
          <a:p>
            <a:pPr lvl="1"/>
            <a:r>
              <a:rPr lang="fr-FR" dirty="0">
                <a:solidFill>
                  <a:schemeClr val="bg1">
                    <a:lumMod val="75000"/>
                  </a:schemeClr>
                </a:solidFill>
              </a:rPr>
              <a:t>GitHub, Twitter, Facebook, etc. </a:t>
            </a:r>
          </a:p>
          <a:p>
            <a:endParaRPr lang="fr-FR" dirty="0"/>
          </a:p>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JSON, YAML, XML, </a:t>
            </a:r>
            <a:r>
              <a:rPr lang="fr-FR" dirty="0" err="1"/>
              <a:t>ect</a:t>
            </a:r>
            <a:r>
              <a:rPr lang="fr-FR" dirty="0"/>
              <a:t>.</a:t>
            </a:r>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711760"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1468619"/>
            <a:ext cx="10515600" cy="1686513"/>
          </a:xfrm>
        </p:spPr>
        <p:txBody>
          <a:bodyPr>
            <a:normAutofit/>
          </a:bodyPr>
          <a:lstStyle/>
          <a:p>
            <a:pPr marL="0" indent="0" algn="ctr">
              <a:buNone/>
            </a:pPr>
            <a:r>
              <a:rPr lang="fr-FR" sz="4400" dirty="0"/>
              <a:t>L'auteur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838323" y="3504936"/>
            <a:ext cx="3114675" cy="2308324"/>
          </a:xfrm>
          <a:prstGeom prst="rect">
            <a:avLst/>
          </a:prstGeom>
        </p:spPr>
        <p:txBody>
          <a:bodyPr wrap="square">
            <a:spAutoFit/>
          </a:bodyPr>
          <a:lstStyle/>
          <a:p>
            <a:pPr marL="457200" indent="-457200">
              <a:buFont typeface="Arial" panose="020B0604020202020204" pitchFamily="34" charset="0"/>
              <a:buChar char="•"/>
            </a:pPr>
            <a:r>
              <a:rPr lang="fr-FR" sz="3600" b="1" dirty="0">
                <a:solidFill>
                  <a:srgbClr val="0070C0"/>
                </a:solidFill>
              </a:rPr>
              <a:t>Performance</a:t>
            </a:r>
          </a:p>
          <a:p>
            <a:pPr marL="457200" indent="-457200">
              <a:buFont typeface="Arial" panose="020B0604020202020204" pitchFamily="34" charset="0"/>
              <a:buChar char="•"/>
            </a:pPr>
            <a:r>
              <a:rPr lang="fr-FR" sz="3600" b="1" dirty="0" err="1">
                <a:solidFill>
                  <a:srgbClr val="0070C0"/>
                </a:solidFill>
              </a:rPr>
              <a:t>Reliability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Scalability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Simplicity</a:t>
            </a:r>
            <a:endParaRPr lang="fr-FR" sz="36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176966" y="3319211"/>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rgbClr val="0070C0"/>
                </a:solidFill>
              </a:rPr>
              <a:t>Modifiability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Evolvability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Extensibility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Customizability</a:t>
            </a:r>
            <a:endParaRPr lang="fr-FR" sz="3600" b="1" dirty="0">
              <a:solidFill>
                <a:srgbClr val="0070C0"/>
              </a:solidFill>
            </a:endParaRPr>
          </a:p>
          <a:p>
            <a:pPr marL="457200" indent="-457200">
              <a:buFont typeface="Arial" panose="020B0604020202020204" pitchFamily="34" charset="0"/>
              <a:buChar char="•"/>
            </a:pPr>
            <a:r>
              <a:rPr lang="fr-FR" sz="3600" b="1" dirty="0" err="1">
                <a:solidFill>
                  <a:srgbClr val="0070C0"/>
                </a:solidFill>
              </a:rPr>
              <a:t>Configurability</a:t>
            </a:r>
            <a:endParaRPr lang="fr-FR" sz="3600" b="1" dirty="0">
              <a:solidFill>
                <a:srgbClr val="0070C0"/>
              </a:solidFill>
            </a:endParaRPr>
          </a:p>
        </p:txBody>
      </p:sp>
    </p:spTree>
    <p:extLst>
      <p:ext uri="{BB962C8B-B14F-4D97-AF65-F5344CB8AC3E}">
        <p14:creationId xmlns:p14="http://schemas.microsoft.com/office/powerpoint/2010/main" val="25574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3128963" y="2814121"/>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709988"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629020" y="2486021"/>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fontScale="92500" lnSpcReduction="10000"/>
          </a:bodyPr>
          <a:lstStyle/>
          <a:p>
            <a:pPr marL="1143000" indent="-1143000">
              <a:buFont typeface="+mj-lt"/>
              <a:buAutoNum type="arabicPeriod"/>
            </a:pPr>
            <a:r>
              <a:rPr lang="fr-FR" sz="6000" dirty="0">
                <a:solidFill>
                  <a:schemeClr val="bg2">
                    <a:lumMod val="10000"/>
                  </a:schemeClr>
                </a:solidFill>
              </a:rPr>
              <a:t>Introduction</a:t>
            </a:r>
          </a:p>
          <a:p>
            <a:pPr marL="1143000" indent="-1143000">
              <a:buFont typeface="+mj-lt"/>
              <a:buAutoNum type="arabicPeriod"/>
            </a:pPr>
            <a:r>
              <a:rPr lang="fr-FR" sz="6000" dirty="0">
                <a:solidFill>
                  <a:schemeClr val="bg2">
                    <a:lumMod val="10000"/>
                  </a:schemeClr>
                </a:solidFill>
              </a:rPr>
              <a:t>REST </a:t>
            </a:r>
          </a:p>
          <a:p>
            <a:pPr marL="1371600" lvl="1" indent="-914400">
              <a:buFont typeface="+mj-lt"/>
              <a:buAutoNum type="arabicPeriod"/>
            </a:pPr>
            <a:r>
              <a:rPr lang="fr-FR" sz="5200" dirty="0">
                <a:solidFill>
                  <a:schemeClr val="bg1">
                    <a:lumMod val="65000"/>
                  </a:schemeClr>
                </a:solidFill>
              </a:rPr>
              <a:t>Les règles</a:t>
            </a:r>
          </a:p>
          <a:p>
            <a:pPr marL="1371600" lvl="1" indent="-914400">
              <a:buFont typeface="+mj-lt"/>
              <a:buAutoNum type="arabicPeriod"/>
            </a:pPr>
            <a:r>
              <a:rPr lang="fr-FR" sz="5200" dirty="0">
                <a:solidFill>
                  <a:schemeClr val="bg1">
                    <a:lumMod val="65000"/>
                  </a:schemeClr>
                </a:solidFill>
              </a:rPr>
              <a:t>Bonnes pratiques</a:t>
            </a:r>
          </a:p>
          <a:p>
            <a:pPr marL="1371600" lvl="1" indent="-914400">
              <a:buFont typeface="+mj-lt"/>
              <a:buAutoNum type="arabicPeriod"/>
            </a:pPr>
            <a:r>
              <a:rPr lang="fr-FR" sz="5200" dirty="0">
                <a:solidFill>
                  <a:schemeClr val="bg1">
                    <a:lumMod val="65000"/>
                  </a:schemeClr>
                </a:solidFill>
              </a:rPr>
              <a:t>Cache</a:t>
            </a:r>
          </a:p>
          <a:p>
            <a:pPr marL="1143000" indent="-114300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pic>
        <p:nvPicPr>
          <p:cNvPr id="76" name="Picture 4" descr="Résultat de recherche d'images pour &quot;image serveur&quot;">
            <a:extLst>
              <a:ext uri="{FF2B5EF4-FFF2-40B4-BE49-F238E27FC236}">
                <a16:creationId xmlns:a16="http://schemas.microsoft.com/office/drawing/2014/main" id="{E9D57283-0D4E-4BED-A8B7-B1503BFF5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501329" y="30471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77" name="Espace réservé du contenu 2">
            <a:extLst>
              <a:ext uri="{FF2B5EF4-FFF2-40B4-BE49-F238E27FC236}">
                <a16:creationId xmlns:a16="http://schemas.microsoft.com/office/drawing/2014/main" id="{6E2E992E-E72F-4119-A10B-981DC2B6B190}"/>
              </a:ext>
            </a:extLst>
          </p:cNvPr>
          <p:cNvSpPr txBox="1">
            <a:spLocks/>
          </p:cNvSpPr>
          <p:nvPr/>
        </p:nvSpPr>
        <p:spPr>
          <a:xfrm>
            <a:off x="9965022" y="3832727"/>
            <a:ext cx="1644288"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Gestionnaire de </a:t>
            </a:r>
            <a:r>
              <a:rPr lang="fr-FR" b="1" dirty="0" err="1"/>
              <a:t>templates</a:t>
            </a:r>
            <a:endParaRPr lang="fr-FR" dirty="0"/>
          </a:p>
        </p:txBody>
      </p:sp>
      <p:grpSp>
        <p:nvGrpSpPr>
          <p:cNvPr id="78" name="Groupe 77">
            <a:extLst>
              <a:ext uri="{FF2B5EF4-FFF2-40B4-BE49-F238E27FC236}">
                <a16:creationId xmlns:a16="http://schemas.microsoft.com/office/drawing/2014/main" id="{8E4866A1-306F-4DDE-BA18-5ED211F3D68B}"/>
              </a:ext>
            </a:extLst>
          </p:cNvPr>
          <p:cNvGrpSpPr/>
          <p:nvPr/>
        </p:nvGrpSpPr>
        <p:grpSpPr>
          <a:xfrm>
            <a:off x="11199075" y="2422495"/>
            <a:ext cx="386744" cy="467381"/>
            <a:chOff x="7629365" y="5649458"/>
            <a:chExt cx="386744" cy="467381"/>
          </a:xfrm>
        </p:grpSpPr>
        <p:pic>
          <p:nvPicPr>
            <p:cNvPr id="79" name="Picture 4" descr="Résultat de recherche d'images pour &quot;image serveur&quot;">
              <a:extLst>
                <a:ext uri="{FF2B5EF4-FFF2-40B4-BE49-F238E27FC236}">
                  <a16:creationId xmlns:a16="http://schemas.microsoft.com/office/drawing/2014/main" id="{E57B1FD4-0490-4805-8EA5-782DF06DB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a:extLst>
                <a:ext uri="{FF2B5EF4-FFF2-40B4-BE49-F238E27FC236}">
                  <a16:creationId xmlns:a16="http://schemas.microsoft.com/office/drawing/2014/main" id="{66A80C2C-78C4-449A-991C-60868BD97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1" name="Connecteur droit 80">
            <a:extLst>
              <a:ext uri="{FF2B5EF4-FFF2-40B4-BE49-F238E27FC236}">
                <a16:creationId xmlns:a16="http://schemas.microsoft.com/office/drawing/2014/main" id="{803FAE2A-D75C-4951-9CFF-E5420E740A1D}"/>
              </a:ext>
            </a:extLst>
          </p:cNvPr>
          <p:cNvCxnSpPr>
            <a:cxnSpLocks/>
            <a:stCxn id="76" idx="0"/>
            <a:endCxn id="79" idx="1"/>
          </p:cNvCxnSpPr>
          <p:nvPr/>
        </p:nvCxnSpPr>
        <p:spPr>
          <a:xfrm flipV="1">
            <a:off x="10735742" y="2647034"/>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7BFF0CD6-1C06-40B5-BFCD-F5720529B1A6}"/>
              </a:ext>
            </a:extLst>
          </p:cNvPr>
          <p:cNvCxnSpPr>
            <a:cxnSpLocks/>
            <a:stCxn id="57" idx="3"/>
            <a:endCxn id="76" idx="1"/>
          </p:cNvCxnSpPr>
          <p:nvPr/>
        </p:nvCxnSpPr>
        <p:spPr>
          <a:xfrm flipV="1">
            <a:off x="8906237" y="3427198"/>
            <a:ext cx="1595092" cy="18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3932282861"/>
              </p:ext>
            </p:extLst>
          </p:nvPr>
        </p:nvGraphicFramePr>
        <p:xfrm>
          <a:off x="429593" y="1237773"/>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6A4CF5C5-6F26-47DB-A8EF-146F2F943BBB}"/>
              </a:ext>
            </a:extLst>
          </p:cNvPr>
          <p:cNvGraphicFramePr>
            <a:graphicFrameLocks noGrp="1"/>
          </p:cNvGraphicFramePr>
          <p:nvPr>
            <p:extLst>
              <p:ext uri="{D42A27DB-BD31-4B8C-83A1-F6EECF244321}">
                <p14:modId xmlns:p14="http://schemas.microsoft.com/office/powerpoint/2010/main" val="4237065909"/>
              </p:ext>
            </p:extLst>
          </p:nvPr>
        </p:nvGraphicFramePr>
        <p:xfrm>
          <a:off x="0" y="0"/>
          <a:ext cx="12192000" cy="6243644"/>
        </p:xfrm>
        <a:graphic>
          <a:graphicData uri="http://schemas.openxmlformats.org/drawingml/2006/table">
            <a:tbl>
              <a:tblPr firstRow="1" bandRow="1">
                <a:tableStyleId>{69012ECD-51FC-41F1-AA8D-1B2483CD663E}</a:tableStyleId>
              </a:tblPr>
              <a:tblGrid>
                <a:gridCol w="1314450">
                  <a:extLst>
                    <a:ext uri="{9D8B030D-6E8A-4147-A177-3AD203B41FA5}">
                      <a16:colId xmlns:a16="http://schemas.microsoft.com/office/drawing/2014/main" val="459327303"/>
                    </a:ext>
                  </a:extLst>
                </a:gridCol>
                <a:gridCol w="2600325">
                  <a:extLst>
                    <a:ext uri="{9D8B030D-6E8A-4147-A177-3AD203B41FA5}">
                      <a16:colId xmlns:a16="http://schemas.microsoft.com/office/drawing/2014/main" val="1169688902"/>
                    </a:ext>
                  </a:extLst>
                </a:gridCol>
                <a:gridCol w="8277225">
                  <a:extLst>
                    <a:ext uri="{9D8B030D-6E8A-4147-A177-3AD203B41FA5}">
                      <a16:colId xmlns:a16="http://schemas.microsoft.com/office/drawing/2014/main" val="101586617"/>
                    </a:ext>
                  </a:extLst>
                </a:gridCol>
              </a:tblGrid>
              <a:tr h="387768">
                <a:tc>
                  <a:txBody>
                    <a:bodyPr/>
                    <a:lstStyle/>
                    <a:p>
                      <a:pPr algn="ctr"/>
                      <a:r>
                        <a:rPr lang="fr-FR" sz="1800" dirty="0"/>
                        <a:t>HTTP CODE</a:t>
                      </a:r>
                    </a:p>
                  </a:txBody>
                  <a:tcPr/>
                </a:tc>
                <a:tc>
                  <a:txBody>
                    <a:bodyPr/>
                    <a:lstStyle/>
                    <a:p>
                      <a:r>
                        <a:rPr lang="fr-FR" sz="1800" dirty="0"/>
                        <a:t>Message</a:t>
                      </a:r>
                    </a:p>
                  </a:txBody>
                  <a:tcPr/>
                </a:tc>
                <a:tc>
                  <a:txBody>
                    <a:bodyPr/>
                    <a:lstStyle/>
                    <a:p>
                      <a:r>
                        <a:rPr lang="fr-FR" sz="1800" dirty="0"/>
                        <a:t>Signification</a:t>
                      </a:r>
                    </a:p>
                  </a:txBody>
                  <a:tcPr/>
                </a:tc>
                <a:extLst>
                  <a:ext uri="{0D108BD9-81ED-4DB2-BD59-A6C34878D82A}">
                    <a16:rowId xmlns:a16="http://schemas.microsoft.com/office/drawing/2014/main" val="143963028"/>
                  </a:ext>
                </a:extLst>
              </a:tr>
              <a:tr h="321896">
                <a:tc>
                  <a:txBody>
                    <a:bodyPr/>
                    <a:lstStyle/>
                    <a:p>
                      <a:pPr algn="ctr"/>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Succès de réponse pour toutes méthodes sauf la création avec POST.</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842410394"/>
                  </a:ext>
                </a:extLst>
              </a:tr>
              <a:tr h="321896">
                <a:tc>
                  <a:txBody>
                    <a:bodyPr/>
                    <a:lstStyle/>
                    <a:p>
                      <a:pPr algn="ctr"/>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rPr>
                        <a:t>Réponse à un POST qui crée une ressource. </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35147903"/>
                  </a:ext>
                </a:extLst>
              </a:tr>
              <a:tr h="321896">
                <a:tc>
                  <a:txBody>
                    <a:bodyPr/>
                    <a:lstStyle/>
                    <a:p>
                      <a:pPr marL="0" algn="ctr" defTabSz="914400" rtl="0" eaLnBrk="1" latinLnBrk="0" hangingPunct="1"/>
                      <a:r>
                        <a:rPr lang="fr-FR" sz="1800" kern="1200" dirty="0">
                          <a:solidFill>
                            <a:srgbClr val="00B050"/>
                          </a:solidFill>
                          <a:effectLst/>
                        </a:rPr>
                        <a:t>202</a:t>
                      </a:r>
                      <a:endParaRPr lang="fr-FR" sz="1800" kern="1200" dirty="0">
                        <a:solidFill>
                          <a:srgbClr val="00B050"/>
                        </a:solidFill>
                        <a:effectLst/>
                        <a:latin typeface="+mn-lt"/>
                        <a:ea typeface="+mn-ea"/>
                        <a:cs typeface="+mn-cs"/>
                      </a:endParaRPr>
                    </a:p>
                  </a:txBody>
                  <a:tcPr marL="20514" marR="43959" marT="14653" marB="14653" anchor="ctr"/>
                </a:tc>
                <a:tc>
                  <a:txBody>
                    <a:bodyPr/>
                    <a:lstStyle/>
                    <a:p>
                      <a:pPr marL="0" algn="l" defTabSz="914400" rtl="0" eaLnBrk="1" latinLnBrk="0" hangingPunct="1"/>
                      <a:r>
                        <a:rPr lang="fr-FR" sz="1800" kern="1200" dirty="0">
                          <a:solidFill>
                            <a:srgbClr val="00B050"/>
                          </a:solidFill>
                          <a:effectLst/>
                        </a:rPr>
                        <a:t>Accepted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latin typeface="Merriweather"/>
                        </a:rPr>
                        <a:t>Requête traitée, mais sans garantie de résultat.</a:t>
                      </a:r>
                    </a:p>
                  </a:txBody>
                  <a:tcPr marL="20514" marR="43959" marT="14653" marB="14653" anchor="ctr"/>
                </a:tc>
                <a:extLst>
                  <a:ext uri="{0D108BD9-81ED-4DB2-BD59-A6C34878D82A}">
                    <a16:rowId xmlns:a16="http://schemas.microsoft.com/office/drawing/2014/main" val="601815105"/>
                  </a:ext>
                </a:extLst>
              </a:tr>
              <a:tr h="560323">
                <a:tc>
                  <a:txBody>
                    <a:bodyPr/>
                    <a:lstStyle/>
                    <a:p>
                      <a:pPr algn="ctr"/>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Une requête réussie qui ne renvoie aucun contenu (comme un DELETE par exemple).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275561469"/>
                  </a:ext>
                </a:extLst>
              </a:tr>
              <a:tr h="321896">
                <a:tc>
                  <a:txBody>
                    <a:bodyPr/>
                    <a:lstStyle/>
                    <a:p>
                      <a:pPr algn="ctr"/>
                      <a:r>
                        <a:rPr lang="fr-FR" sz="1800" dirty="0">
                          <a:solidFill>
                            <a:srgbClr val="00B050"/>
                          </a:solidFill>
                          <a:effectLst/>
                        </a:rPr>
                        <a:t>206</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Partial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a:solidFill>
                            <a:srgbClr val="00B050"/>
                          </a:solidFill>
                          <a:effectLst/>
                        </a:rPr>
                        <a:t>Une partie seulement de la ressource a été transmise.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2409991766"/>
                  </a:ext>
                </a:extLst>
              </a:tr>
              <a:tr h="321896">
                <a:tc>
                  <a:txBody>
                    <a:bodyPr/>
                    <a:lstStyle/>
                    <a:p>
                      <a:pPr algn="ctr"/>
                      <a:r>
                        <a:rPr lang="fr-FR" sz="1800" dirty="0">
                          <a:solidFill>
                            <a:schemeClr val="accent1">
                              <a:lumMod val="50000"/>
                            </a:schemeClr>
                          </a:solidFill>
                          <a:effectLst/>
                        </a:rPr>
                        <a:t>301</a:t>
                      </a:r>
                      <a:endParaRPr lang="fr-FR" sz="1800" dirty="0">
                        <a:solidFill>
                          <a:schemeClr val="accent1">
                            <a:lumMod val="50000"/>
                          </a:schemeClr>
                        </a:solidFill>
                        <a:effectLst/>
                        <a:latin typeface="Merriweather"/>
                      </a:endParaRPr>
                    </a:p>
                  </a:txBody>
                  <a:tcPr marL="20514" marR="43959" marT="14653" marB="14653" anchor="ctr"/>
                </a:tc>
                <a:tc>
                  <a:txBody>
                    <a:bodyPr/>
                    <a:lstStyle/>
                    <a:p>
                      <a:pPr marL="0" algn="l" defTabSz="914400" rtl="0" eaLnBrk="1" latinLnBrk="0" hangingPunct="1"/>
                      <a:r>
                        <a:rPr lang="fr-FR" sz="1800" kern="1200" dirty="0" err="1">
                          <a:solidFill>
                            <a:schemeClr val="accent1">
                              <a:lumMod val="50000"/>
                            </a:schemeClr>
                          </a:solidFill>
                          <a:effectLst/>
                        </a:rPr>
                        <a:t>Moved</a:t>
                      </a:r>
                      <a:r>
                        <a:rPr lang="fr-FR" sz="1800" kern="1200" dirty="0">
                          <a:solidFill>
                            <a:schemeClr val="accent1">
                              <a:lumMod val="50000"/>
                            </a:schemeClr>
                          </a:solidFill>
                          <a:effectLst/>
                        </a:rPr>
                        <a:t> </a:t>
                      </a:r>
                      <a:r>
                        <a:rPr lang="fr-FR" sz="1800" kern="1200" dirty="0" err="1">
                          <a:solidFill>
                            <a:schemeClr val="accent1">
                              <a:lumMod val="50000"/>
                            </a:schemeClr>
                          </a:solidFill>
                          <a:effectLst/>
                        </a:rPr>
                        <a:t>Permanently</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permanente.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186388401"/>
                  </a:ext>
                </a:extLst>
              </a:tr>
              <a:tr h="321896">
                <a:tc>
                  <a:txBody>
                    <a:bodyPr/>
                    <a:lstStyle/>
                    <a:p>
                      <a:pPr algn="ctr"/>
                      <a:r>
                        <a:rPr lang="fr-FR" sz="1800" dirty="0">
                          <a:solidFill>
                            <a:schemeClr val="accent1">
                              <a:lumMod val="50000"/>
                            </a:schemeClr>
                          </a:solidFill>
                          <a:effectLst/>
                        </a:rPr>
                        <a:t>302</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kern="1200" dirty="0" err="1">
                          <a:solidFill>
                            <a:schemeClr val="accent1">
                              <a:lumMod val="50000"/>
                            </a:schemeClr>
                          </a:solidFill>
                          <a:effectLst/>
                        </a:rPr>
                        <a:t>Found</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temporaire.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3719879564"/>
                  </a:ext>
                </a:extLst>
              </a:tr>
              <a:tr h="321896">
                <a:tc>
                  <a:txBody>
                    <a:bodyPr/>
                    <a:lstStyle/>
                    <a:p>
                      <a:pPr algn="ctr"/>
                      <a:r>
                        <a:rPr lang="fr-FR" sz="1800" dirty="0">
                          <a:solidFill>
                            <a:schemeClr val="accent1">
                              <a:lumMod val="50000"/>
                            </a:schemeClr>
                          </a:solidFill>
                          <a:effectLst/>
                        </a:rPr>
                        <a:t>304</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Not </a:t>
                      </a:r>
                      <a:r>
                        <a:rPr lang="fr-FR" sz="1800" dirty="0" err="1">
                          <a:solidFill>
                            <a:schemeClr val="accent1">
                              <a:lumMod val="50000"/>
                            </a:schemeClr>
                          </a:solidFill>
                          <a:effectLst/>
                        </a:rPr>
                        <a:t>Modified</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Utilisé avec la gestion d'un cache.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2030070504"/>
                  </a:ext>
                </a:extLst>
              </a:tr>
              <a:tr h="612722">
                <a:tc>
                  <a:txBody>
                    <a:bodyPr/>
                    <a:lstStyle/>
                    <a:p>
                      <a:pPr algn="ctr"/>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requête a échouée car le contenu ne peut pas être compris (un contenu qui ne peut être </a:t>
                      </a:r>
                      <a:r>
                        <a:rPr lang="fr-FR" sz="1800" dirty="0" err="1">
                          <a:solidFill>
                            <a:srgbClr val="FF0000"/>
                          </a:solidFill>
                          <a:effectLst/>
                        </a:rPr>
                        <a:t>parsé</a:t>
                      </a:r>
                      <a:r>
                        <a:rPr lang="fr-FR" sz="1800" dirty="0">
                          <a:solidFill>
                            <a:srgbClr val="FF0000"/>
                          </a:solidFill>
                          <a:effectLst/>
                        </a:rPr>
                        <a:t> par exemple).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097332530"/>
                  </a:ext>
                </a:extLst>
              </a:tr>
              <a:tr h="612722">
                <a:tc>
                  <a:txBody>
                    <a:bodyPr/>
                    <a:lstStyle/>
                    <a:p>
                      <a:pPr algn="ctr"/>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Lorsqu'une authentification a échouée. Utile pour afficher une popup quand l'authentification se fait par un navigateur.</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838736547"/>
                  </a:ext>
                </a:extLst>
              </a:tr>
              <a:tr h="560323">
                <a:tc>
                  <a:txBody>
                    <a:bodyPr/>
                    <a:lstStyle/>
                    <a:p>
                      <a:pPr algn="ctr"/>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L'authentification est correcte mais l'utilisateur ne peut pas accéder à la ressource.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3492663885"/>
                  </a:ext>
                </a:extLst>
              </a:tr>
              <a:tr h="321896">
                <a:tc>
                  <a:txBody>
                    <a:bodyPr/>
                    <a:lstStyle/>
                    <a:p>
                      <a:pPr algn="ctr"/>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ressource n'a pas pu être trouvée.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995075313"/>
                  </a:ext>
                </a:extLst>
              </a:tr>
              <a:tr h="612722">
                <a:tc>
                  <a:txBody>
                    <a:bodyPr/>
                    <a:lstStyle/>
                    <a:p>
                      <a:pPr algn="ctr"/>
                      <a:r>
                        <a:rPr lang="fr-FR" sz="1800" dirty="0">
                          <a:solidFill>
                            <a:schemeClr val="accent2">
                              <a:lumMod val="50000"/>
                            </a:schemeClr>
                          </a:solidFill>
                          <a:effectLst/>
                        </a:rPr>
                        <a:t>500</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err="1">
                          <a:solidFill>
                            <a:schemeClr val="accent2">
                              <a:lumMod val="50000"/>
                            </a:schemeClr>
                          </a:solidFill>
                          <a:effectLst/>
                        </a:rPr>
                        <a:t>Internal</a:t>
                      </a:r>
                      <a:r>
                        <a:rPr lang="fr-FR" sz="1800" dirty="0">
                          <a:solidFill>
                            <a:schemeClr val="accent2">
                              <a:lumMod val="50000"/>
                            </a:schemeClr>
                          </a:solidFill>
                          <a:effectLst/>
                        </a:rPr>
                        <a:t> </a:t>
                      </a:r>
                      <a:r>
                        <a:rPr lang="fr-FR" sz="1800" dirty="0" err="1">
                          <a:solidFill>
                            <a:schemeClr val="accent2">
                              <a:lumMod val="50000"/>
                            </a:schemeClr>
                          </a:solidFill>
                          <a:effectLst/>
                        </a:rPr>
                        <a:t>Error</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Un message générique pour indiquer qu'il y a eu un problème mais qu'il ne vient pas de l'utilisateur.</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2631791657"/>
                  </a:ext>
                </a:extLst>
              </a:tr>
              <a:tr h="321896">
                <a:tc>
                  <a:txBody>
                    <a:bodyPr/>
                    <a:lstStyle/>
                    <a:p>
                      <a:pPr algn="ctr"/>
                      <a:r>
                        <a:rPr lang="fr-FR" sz="1800" dirty="0">
                          <a:solidFill>
                            <a:schemeClr val="accent2">
                              <a:lumMod val="50000"/>
                            </a:schemeClr>
                          </a:solidFill>
                          <a:effectLst/>
                        </a:rPr>
                        <a:t>503</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Service </a:t>
                      </a:r>
                      <a:r>
                        <a:rPr lang="fr-FR" sz="1800" dirty="0" err="1">
                          <a:solidFill>
                            <a:schemeClr val="accent2">
                              <a:lumMod val="50000"/>
                            </a:schemeClr>
                          </a:solidFill>
                          <a:effectLst/>
                        </a:rPr>
                        <a:t>Unavailable</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Le service est down ou en maintenance. Statu temporaire, en général.</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3171731030"/>
                  </a:ext>
                </a:extLst>
              </a:tr>
            </a:tbl>
          </a:graphicData>
        </a:graphic>
      </p:graphicFrame>
      <p:sp>
        <p:nvSpPr>
          <p:cNvPr id="5" name="Rectangle 4">
            <a:extLst>
              <a:ext uri="{FF2B5EF4-FFF2-40B4-BE49-F238E27FC236}">
                <a16:creationId xmlns:a16="http://schemas.microsoft.com/office/drawing/2014/main" id="{EA476CA6-B87E-4154-819C-8060423C79F7}"/>
              </a:ext>
            </a:extLst>
          </p:cNvPr>
          <p:cNvSpPr/>
          <p:nvPr/>
        </p:nvSpPr>
        <p:spPr>
          <a:xfrm>
            <a:off x="0" y="6534834"/>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356113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Relation entre l'URL et les méthodes HTTP</a:t>
            </a:r>
            <a:endParaRPr lang="fr-FR" dirty="0"/>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a:t>
            </a:r>
            <a:r>
              <a:rPr lang="fr-FR" dirty="0"/>
              <a:t> string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b="1" dirty="0">
                <a:solidFill>
                  <a:srgbClr val="0070C0"/>
                </a:solidFill>
              </a:rPr>
              <a:t>HTTP GET </a:t>
            </a:r>
            <a:r>
              <a:rPr lang="fr-FR" sz="3600" dirty="0">
                <a:solidFill>
                  <a:srgbClr val="0070C0"/>
                </a:solidFill>
              </a:rPr>
              <a:t>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r>
              <a:rPr lang="fr-FR" sz="3600" dirty="0">
                <a:solidFill>
                  <a:srgbClr val="FF0000"/>
                </a:solidFill>
              </a:rPr>
              <a:t>&amp;</a:t>
            </a:r>
            <a:r>
              <a:rPr lang="fr-FR" sz="3600" dirty="0">
                <a:solidFill>
                  <a:srgbClr val="7030A0"/>
                </a:solidFill>
              </a:rPr>
              <a:t>$orderby</a:t>
            </a:r>
            <a:r>
              <a:rPr lang="fr-FR" sz="3600" dirty="0">
                <a:solidFill>
                  <a:srgbClr val="FF0000"/>
                </a:solidFill>
              </a:rPr>
              <a:t>=</a:t>
            </a:r>
            <a:r>
              <a:rPr lang="fr-FR" sz="3600" dirty="0">
                <a:solidFill>
                  <a:srgbClr val="0070C0"/>
                </a:solidFill>
              </a:rPr>
              <a:t>prenom%20desc</a:t>
            </a:r>
            <a:r>
              <a:rPr lang="fr-FR" sz="3600" dirty="0">
                <a:solidFill>
                  <a:srgbClr val="FF0000"/>
                </a:solidFill>
              </a:rPr>
              <a:t>&amp;</a:t>
            </a:r>
            <a:r>
              <a:rPr lang="fr-FR" sz="3600" dirty="0">
                <a:solidFill>
                  <a:srgbClr val="7030A0"/>
                </a:solidFill>
              </a:rPr>
              <a:t>$limit</a:t>
            </a:r>
            <a:r>
              <a:rPr lang="fr-FR" sz="3600" dirty="0">
                <a:solidFill>
                  <a:srgbClr val="0070C0"/>
                </a:solidFill>
              </a:rPr>
              <a:t>=2</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b="1" dirty="0">
                <a:solidFill>
                  <a:schemeClr val="accent6">
                    <a:lumMod val="75000"/>
                  </a:schemeClr>
                </a:solidFill>
              </a:rPr>
              <a:t>HTTP CODE 200</a:t>
            </a:r>
          </a:p>
          <a:p>
            <a:pPr marL="0" indent="0">
              <a:buNone/>
            </a:pPr>
            <a:r>
              <a:rPr lang="en-US" sz="3600" dirty="0">
                <a:solidFill>
                  <a:schemeClr val="accent6">
                    <a:lumMod val="75000"/>
                  </a:schemeClr>
                </a:solidFill>
              </a:rPr>
              <a:t>Content-Type: application/json; charset=utf-8</a:t>
            </a:r>
            <a:endParaRPr lang="fr-FR" sz="3600" dirty="0">
              <a:solidFill>
                <a:schemeClr val="accent6">
                  <a:lumMod val="75000"/>
                </a:schemeClr>
              </a:solidFill>
            </a:endParaRPr>
          </a:p>
          <a:p>
            <a:pPr marL="0" indent="0">
              <a:buNone/>
            </a:pPr>
            <a:r>
              <a:rPr lang="fr-FR" sz="3600" dirty="0">
                <a:solidFill>
                  <a:schemeClr val="accent6">
                    <a:lumMod val="75000"/>
                  </a:schemeClr>
                </a:solidFill>
              </a:rPr>
              <a:t>{’’data’’:[{’’id’’:1,’’nom’’: ’’Ryckewaert’’,’’prenom’’:’’Cécile’’,age:10},{’’id’’:99,’’nom’’: ’’</a:t>
            </a:r>
            <a:r>
              <a:rPr lang="fr-FR" sz="3600" dirty="0" err="1">
                <a:solidFill>
                  <a:schemeClr val="accent6">
                    <a:lumMod val="75000"/>
                  </a:schemeClr>
                </a:solidFill>
              </a:rPr>
              <a:t>Ryckewaert</a:t>
            </a:r>
            <a:r>
              <a:rPr lang="fr-FR" sz="3600" dirty="0">
                <a:solidFill>
                  <a:schemeClr val="accent6">
                    <a:lumMod val="75000"/>
                  </a:schemeClr>
                </a:solidFill>
              </a:rPr>
              <a:t>’’, ’’</a:t>
            </a:r>
            <a:r>
              <a:rPr lang="fr-FR" sz="3600" dirty="0" err="1">
                <a:solidFill>
                  <a:schemeClr val="accent6">
                    <a:lumMod val="75000"/>
                  </a:schemeClr>
                </a:solidFill>
              </a:rPr>
              <a:t>prenom</a:t>
            </a:r>
            <a:r>
              <a:rPr lang="fr-FR" sz="3600" dirty="0">
                <a:solidFill>
                  <a:schemeClr val="accent6">
                    <a:lumMod val="75000"/>
                  </a:schemeClr>
                </a:solidFill>
              </a:rPr>
              <a:t>’’:’’Jean’’, age:55}]}</a:t>
            </a:r>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096000" y="1667272"/>
            <a:ext cx="5967403" cy="4351338"/>
          </a:xfrm>
        </p:spPr>
        <p:txBody>
          <a:bodyPr>
            <a:normAutofit/>
          </a:bodyPr>
          <a:lstStyle/>
          <a:p>
            <a:pPr marL="0" indent="0">
              <a:buNone/>
            </a:pPr>
            <a:r>
              <a:rPr lang="fr-FR" b="1" dirty="0">
                <a:solidFill>
                  <a:srgbClr val="0070C0"/>
                </a:solidFill>
              </a:rPr>
              <a:t>HTTP GET </a:t>
            </a:r>
            <a:r>
              <a:rPr lang="fr-FR" dirty="0">
                <a:hlinkClick r:id="rId3"/>
              </a:rPr>
              <a:t>http://monapi/personnes</a:t>
            </a:r>
            <a:endParaRPr lang="fr-FR" dirty="0"/>
          </a:p>
          <a:p>
            <a:pPr marL="0" indent="0">
              <a:buNone/>
            </a:pPr>
            <a:br>
              <a:rPr lang="fr-FR" b="1" dirty="0">
                <a:solidFill>
                  <a:srgbClr val="00B050"/>
                </a:solidFill>
              </a:rPr>
            </a:br>
            <a:r>
              <a:rPr lang="fr-FR"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b="1" dirty="0">
              <a:solidFill>
                <a:schemeClr val="accent6">
                  <a:lumMod val="75000"/>
                </a:schemeClr>
              </a:solidFill>
            </a:endParaRPr>
          </a:p>
          <a:p>
            <a:pPr marL="0" indent="0">
              <a:buNone/>
            </a:pPr>
            <a:r>
              <a:rPr lang="fr-FR" b="1" dirty="0">
                <a:solidFill>
                  <a:schemeClr val="accent6">
                    <a:lumMod val="75000"/>
                  </a:schemeClr>
                </a:solidFill>
                <a:highlight>
                  <a:srgbClr val="FFFF00"/>
                </a:highlight>
              </a:rPr>
              <a:t>{’’data’’</a:t>
            </a:r>
            <a:r>
              <a:rPr lang="fr-FR" b="1" dirty="0">
                <a:solidFill>
                  <a:schemeClr val="accent6">
                    <a:lumMod val="75000"/>
                  </a:schemeClr>
                </a:solidFill>
              </a:rPr>
              <a:t>:</a:t>
            </a:r>
            <a:r>
              <a:rPr lang="fr-FR" dirty="0">
                <a:solidFill>
                  <a:schemeClr val="accent6">
                    <a:lumMod val="75000"/>
                  </a:schemeClr>
                </a:solidFill>
              </a:rPr>
              <a:t>[{’’id’’:1,’’nom’’:’’Ryckewaert’’,’’prenom’’:’’Cécile’’,’’age’’:10},{’’id’’:2,’’nom’’:’’Chervet’’,’’prenom’’:’ ’Guillaume’’, age:35}]</a:t>
            </a:r>
            <a:r>
              <a:rPr lang="fr-FR" b="1" dirty="0">
                <a:solidFill>
                  <a:schemeClr val="accent6">
                    <a:lumMod val="75000"/>
                  </a:schemeClr>
                </a:solidFill>
                <a:highlight>
                  <a:srgbClr val="FFFF00"/>
                </a:highlight>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205959" y="1667272"/>
            <a:ext cx="557571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70C0"/>
                </a:solidFill>
              </a:rPr>
              <a:t>HTTP GET </a:t>
            </a:r>
            <a:r>
              <a:rPr lang="fr-FR" dirty="0">
                <a:hlinkClick r:id="rId3"/>
              </a:rPr>
              <a:t>http://monapi/personnes</a:t>
            </a:r>
            <a:endParaRPr lang="fr-FR" dirty="0"/>
          </a:p>
          <a:p>
            <a:pPr marL="0" indent="0">
              <a:buNone/>
            </a:pPr>
            <a:endParaRPr lang="en-US" dirty="0">
              <a:solidFill>
                <a:schemeClr val="accent5">
                  <a:lumMod val="50000"/>
                </a:schemeClr>
              </a:solidFill>
            </a:endParaRPr>
          </a:p>
          <a:p>
            <a:pPr marL="0" indent="0">
              <a:buNone/>
            </a:pPr>
            <a:r>
              <a:rPr lang="en-US"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dirty="0">
              <a:solidFill>
                <a:schemeClr val="accent6">
                  <a:lumMod val="75000"/>
                </a:schemeClr>
              </a:solidFill>
            </a:endParaRPr>
          </a:p>
          <a:p>
            <a:pPr marL="0" indent="0">
              <a:buNone/>
            </a:pPr>
            <a:r>
              <a:rPr lang="fr-FR" b="1" dirty="0">
                <a:solidFill>
                  <a:schemeClr val="accent6">
                    <a:lumMod val="75000"/>
                  </a:schemeClr>
                </a:solidFill>
                <a:highlight>
                  <a:srgbClr val="FFFF00"/>
                </a:highlight>
              </a:rPr>
              <a:t>[</a:t>
            </a:r>
            <a:r>
              <a:rPr lang="fr-FR" dirty="0">
                <a:solidFill>
                  <a:schemeClr val="accent6">
                    <a:lumMod val="75000"/>
                  </a:schemeClr>
                </a:solidFill>
              </a:rPr>
              <a:t>{’’id’’:1,’’nom’’:’’Ryckewaert’’,’’prenom’’:’’Cécile’’,’’age’’:10},{’’id’’:2,’’nom’’: ’’Chervet’’, ’’</a:t>
            </a:r>
            <a:r>
              <a:rPr lang="fr-FR" dirty="0" err="1">
                <a:solidFill>
                  <a:schemeClr val="accent6">
                    <a:lumMod val="75000"/>
                  </a:schemeClr>
                </a:solidFill>
              </a:rPr>
              <a:t>prenom</a:t>
            </a:r>
            <a:r>
              <a:rPr lang="fr-FR" dirty="0">
                <a:solidFill>
                  <a:schemeClr val="accent6">
                    <a:lumMod val="75000"/>
                  </a:schemeClr>
                </a:solidFill>
              </a:rPr>
              <a:t>’’:’’Guillaume’’, age:35}</a:t>
            </a:r>
            <a:r>
              <a:rPr lang="fr-FR" b="1" dirty="0">
                <a:solidFill>
                  <a:schemeClr val="accent6">
                    <a:lumMod val="75000"/>
                  </a:schemeClr>
                </a:solidFill>
                <a:highlight>
                  <a:srgbClr val="FFFF00"/>
                </a:highlight>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5919785"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6705600" cy="1325563"/>
          </a:xfrm>
        </p:spPr>
        <p:txBody>
          <a:bodyPr/>
          <a:lstStyle/>
          <a:p>
            <a:r>
              <a:rPr lang="fr-FR" dirty="0"/>
              <a:t>POST, PUT précisions</a:t>
            </a:r>
          </a:p>
        </p:txBody>
      </p:sp>
      <p:sp>
        <p:nvSpPr>
          <p:cNvPr id="4" name="Espace réservé du contenu 3"/>
          <p:cNvSpPr>
            <a:spLocks noGrp="1"/>
          </p:cNvSpPr>
          <p:nvPr>
            <p:ph idx="1"/>
          </p:nvPr>
        </p:nvSpPr>
        <p:spPr>
          <a:xfrm>
            <a:off x="180977" y="1465625"/>
            <a:ext cx="5915023" cy="5678125"/>
          </a:xfrm>
        </p:spPr>
        <p:txBody>
          <a:bodyPr>
            <a:normAutofit/>
          </a:bodyPr>
          <a:lstStyle/>
          <a:p>
            <a:pPr marL="0" indent="0">
              <a:buNone/>
            </a:pPr>
            <a:r>
              <a:rPr lang="fr-FR" b="1" dirty="0">
                <a:solidFill>
                  <a:srgbClr val="0070C0"/>
                </a:solidFill>
              </a:rPr>
              <a:t>HTTP POST </a:t>
            </a:r>
            <a:r>
              <a:rPr lang="fr-FR" dirty="0">
                <a:solidFill>
                  <a:srgbClr val="0070C0"/>
                </a:solidFill>
                <a:hlinkClick r:id="rId2">
                  <a:extLst>
                    <a:ext uri="{A12FA001-AC4F-418D-AE19-62706E023703}">
                      <ahyp:hlinkClr xmlns:ahyp="http://schemas.microsoft.com/office/drawing/2018/hyperlinkcolor" val="tx"/>
                    </a:ext>
                  </a:extLst>
                </a:hlinkClick>
              </a:rPr>
              <a:t>http://monapi/personnes</a:t>
            </a:r>
            <a:r>
              <a:rPr lang="fr-FR" dirty="0">
                <a:solidFill>
                  <a:srgbClr val="0070C0"/>
                </a:solidFill>
              </a:rPr>
              <a:t> </a:t>
            </a:r>
            <a:br>
              <a:rPr lang="fr-FR" dirty="0">
                <a:solidFill>
                  <a:srgbClr val="0070C0"/>
                </a:solidFill>
              </a:rPr>
            </a:br>
            <a:r>
              <a:rPr lang="fr-FR" dirty="0">
                <a:solidFill>
                  <a:srgbClr val="0070C0"/>
                </a:solidFill>
              </a:rPr>
              <a:t>{’’nom’’: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david</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r>
              <a:rPr lang="fr-FR" b="1" dirty="0">
                <a:solidFill>
                  <a:schemeClr val="bg1">
                    <a:lumMod val="50000"/>
                  </a:schemeClr>
                </a:solidFill>
              </a:rPr>
              <a:t> </a:t>
            </a:r>
            <a:br>
              <a:rPr lang="fr-FR" b="1" dirty="0">
                <a:solidFill>
                  <a:srgbClr val="00B050"/>
                </a:solidFill>
              </a:rPr>
            </a:br>
            <a:r>
              <a:rPr lang="fr-FR" dirty="0">
                <a:solidFill>
                  <a:schemeClr val="accent6">
                    <a:lumMod val="75000"/>
                  </a:schemeClr>
                </a:solidFill>
              </a:rPr>
              <a:t>Location: </a:t>
            </a:r>
            <a:r>
              <a:rPr lang="fr-FR" dirty="0">
                <a:solidFill>
                  <a:srgbClr val="00B050"/>
                </a:solidFill>
                <a:hlinkClick r:id="rId3"/>
              </a:rPr>
              <a:t>http://monapi/personnes/3</a:t>
            </a:r>
            <a:endParaRPr lang="fr-FR" b="1" dirty="0">
              <a:solidFill>
                <a:schemeClr val="accent6">
                  <a:lumMod val="75000"/>
                </a:schemeClr>
              </a:solidFill>
            </a:endParaRP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276977" y="1465624"/>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4">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endParaRPr lang="fr-FR" b="1" dirty="0">
              <a:solidFill>
                <a:schemeClr val="bg1">
                  <a:lumMod val="50000"/>
                </a:schemeClr>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176960"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PUT précisions</a:t>
            </a:r>
          </a:p>
        </p:txBody>
      </p:sp>
      <p:sp>
        <p:nvSpPr>
          <p:cNvPr id="4" name="Espace réservé du contenu 3"/>
          <p:cNvSpPr>
            <a:spLocks noGrp="1"/>
          </p:cNvSpPr>
          <p:nvPr>
            <p:ph idx="1"/>
          </p:nvPr>
        </p:nvSpPr>
        <p:spPr>
          <a:xfrm>
            <a:off x="838200" y="1552068"/>
            <a:ext cx="10515600" cy="4978210"/>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marL="0" indent="0">
              <a:buNone/>
            </a:pPr>
            <a:endParaRPr lang="fr-FR" dirty="0">
              <a:latin typeface="Lato"/>
            </a:endParaRPr>
          </a:p>
          <a:p>
            <a:pPr marL="0" indent="0">
              <a:buNone/>
            </a:pPr>
            <a:r>
              <a:rPr lang="fr-FR" b="1" dirty="0">
                <a:solidFill>
                  <a:srgbClr val="0070C0"/>
                </a:solidFill>
              </a:rPr>
              <a:t>HTTP POST </a:t>
            </a:r>
            <a:r>
              <a:rPr lang="fr-FR" dirty="0">
                <a:solidFill>
                  <a:srgbClr val="0070C0"/>
                </a:solidFill>
                <a:hlinkClick r:id="rId2"/>
              </a:rPr>
              <a:t>http://monapi/calculate-fibonacci</a:t>
            </a:r>
            <a:r>
              <a:rPr lang="fr-FR" dirty="0">
                <a:solidFill>
                  <a:srgbClr val="0070C0"/>
                </a:solidFill>
              </a:rPr>
              <a:t> {’’input’’:390}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r>
              <a:rPr lang="fr-FR" b="1" dirty="0">
                <a:solidFill>
                  <a:schemeClr val="accent6">
                    <a:lumMod val="75000"/>
                  </a:schemeClr>
                </a:solidFill>
              </a:rPr>
              <a:t>HTTP CODE 200 </a:t>
            </a:r>
            <a:r>
              <a:rPr lang="en-US" dirty="0">
                <a:solidFill>
                  <a:schemeClr val="accent6">
                    <a:lumMod val="75000"/>
                  </a:schemeClr>
                </a:solidFill>
              </a:rPr>
              <a:t>{‘’result’’:10029}</a:t>
            </a:r>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3" name="Rectangle 2">
            <a:extLst>
              <a:ext uri="{FF2B5EF4-FFF2-40B4-BE49-F238E27FC236}">
                <a16:creationId xmlns:a16="http://schemas.microsoft.com/office/drawing/2014/main" id="{AABA093F-E45E-4BDE-A10A-9C285854F6ED}"/>
              </a:ext>
            </a:extLst>
          </p:cNvPr>
          <p:cNvSpPr/>
          <p:nvPr/>
        </p:nvSpPr>
        <p:spPr>
          <a:xfrm>
            <a:off x="0" y="6530278"/>
            <a:ext cx="3561744" cy="369332"/>
          </a:xfrm>
          <a:prstGeom prst="rect">
            <a:avLst/>
          </a:prstGeom>
        </p:spPr>
        <p:txBody>
          <a:bodyPr wrap="none">
            <a:spAutoFit/>
          </a:bodyPr>
          <a:lstStyle/>
          <a:p>
            <a:r>
              <a:rPr lang="fr-FR" dirty="0">
                <a:hlinkClick r:id="rId3"/>
              </a:rPr>
              <a:t>https://www.ietf.org/rfc/rfc2616.txt</a:t>
            </a:r>
            <a:endParaRPr lang="fr-FR" dirty="0"/>
          </a:p>
        </p:txBody>
      </p:sp>
    </p:spTree>
    <p:extLst>
      <p:ext uri="{BB962C8B-B14F-4D97-AF65-F5344CB8AC3E}">
        <p14:creationId xmlns:p14="http://schemas.microsoft.com/office/powerpoint/2010/main" val="98054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A5A1F-5024-4608-A0FA-2B65620DF60B}"/>
              </a:ext>
            </a:extLst>
          </p:cNvPr>
          <p:cNvSpPr>
            <a:spLocks noGrp="1"/>
          </p:cNvSpPr>
          <p:nvPr>
            <p:ph type="title"/>
          </p:nvPr>
        </p:nvSpPr>
        <p:spPr>
          <a:xfrm>
            <a:off x="28580" y="-81532"/>
            <a:ext cx="12163420" cy="1325563"/>
          </a:xfrm>
        </p:spPr>
        <p:txBody>
          <a:bodyPr>
            <a:normAutofit/>
          </a:bodyPr>
          <a:lstStyle/>
          <a:p>
            <a:r>
              <a:rPr lang="fr-FR" dirty="0"/>
              <a:t>PATCH permet une mise à jour partielle des données</a:t>
            </a:r>
          </a:p>
        </p:txBody>
      </p:sp>
      <p:sp>
        <p:nvSpPr>
          <p:cNvPr id="4" name="Espace réservé du contenu 2">
            <a:extLst>
              <a:ext uri="{FF2B5EF4-FFF2-40B4-BE49-F238E27FC236}">
                <a16:creationId xmlns:a16="http://schemas.microsoft.com/office/drawing/2014/main" id="{92593197-4107-4F03-BF53-CF6FCA80D6D3}"/>
              </a:ext>
            </a:extLst>
          </p:cNvPr>
          <p:cNvSpPr txBox="1">
            <a:spLocks/>
          </p:cNvSpPr>
          <p:nvPr/>
        </p:nvSpPr>
        <p:spPr>
          <a:xfrm>
            <a:off x="2924182" y="2740214"/>
            <a:ext cx="6743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fr-FR" sz="2400" dirty="0">
                <a:solidFill>
                  <a:srgbClr val="0070C0"/>
                </a:solidFill>
              </a:rPr>
              <a:t>{’’nom’’: ’’</a:t>
            </a:r>
            <a:r>
              <a:rPr lang="fr-FR" sz="2400" dirty="0" err="1">
                <a:solidFill>
                  <a:srgbClr val="0070C0"/>
                </a:solidFill>
              </a:rPr>
              <a:t>delahousse</a:t>
            </a:r>
            <a:r>
              <a:rPr lang="fr-FR" sz="2400" dirty="0">
                <a:solidFill>
                  <a:srgbClr val="0070C0"/>
                </a:solidFill>
              </a:rPr>
              <a:t>’’}</a:t>
            </a:r>
            <a:endParaRPr lang="fr-FR" sz="2400" dirty="0"/>
          </a:p>
          <a:p>
            <a:pPr marL="0" indent="0">
              <a:buFont typeface="Arial" panose="020B0604020202020204" pitchFamily="34" charset="0"/>
              <a:buNone/>
            </a:pPr>
            <a:r>
              <a:rPr lang="en-US" sz="2400" dirty="0">
                <a:solidFill>
                  <a:srgbClr val="0070C0"/>
                </a:solidFill>
              </a:rPr>
              <a:t>Content-Type: application/json; charset=utf-8</a:t>
            </a:r>
          </a:p>
          <a:p>
            <a:endParaRPr lang="fr-FR" sz="2400" dirty="0"/>
          </a:p>
          <a:p>
            <a:pPr marL="0" indent="0">
              <a:buFont typeface="Arial" panose="020B0604020202020204" pitchFamily="34" charse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5" name="Rectangle 4">
            <a:extLst>
              <a:ext uri="{FF2B5EF4-FFF2-40B4-BE49-F238E27FC236}">
                <a16:creationId xmlns:a16="http://schemas.microsoft.com/office/drawing/2014/main" id="{2B8A8E4B-BA62-482B-A45F-C5C32183C235}"/>
              </a:ext>
            </a:extLst>
          </p:cNvPr>
          <p:cNvSpPr/>
          <p:nvPr/>
        </p:nvSpPr>
        <p:spPr>
          <a:xfrm>
            <a:off x="71438" y="2936679"/>
            <a:ext cx="2214565" cy="2585323"/>
          </a:xfrm>
          <a:prstGeom prst="rect">
            <a:avLst/>
          </a:prstGeom>
        </p:spPr>
        <p:txBody>
          <a:bodyPr wrap="square">
            <a:spAutoFit/>
          </a:bodyPr>
          <a:lstStyle/>
          <a:p>
            <a:pPr algn="ctr"/>
            <a:r>
              <a:rPr lang="fr-FR" sz="2400" b="1" dirty="0"/>
              <a:t>Original state</a:t>
            </a:r>
          </a:p>
          <a:p>
            <a:endParaRPr lang="fr-FR" sz="2400" dirty="0"/>
          </a:p>
          <a:p>
            <a:r>
              <a:rPr lang="fr-FR" sz="1600" dirty="0"/>
              <a:t>{</a:t>
            </a:r>
          </a:p>
          <a:p>
            <a:r>
              <a:rPr lang="fr-FR" sz="1600" dirty="0"/>
              <a:t>  "nom": "chervet",</a:t>
            </a:r>
          </a:p>
          <a:p>
            <a:r>
              <a:rPr lang="fr-FR" sz="1600" dirty="0"/>
              <a:t>  "</a:t>
            </a:r>
            <a:r>
              <a:rPr lang="fr-FR" sz="1600" dirty="0" err="1"/>
              <a:t>prenom</a:t>
            </a:r>
            <a:r>
              <a:rPr lang="fr-FR" sz="1600" dirty="0"/>
              <a:t>": "guillaume"</a:t>
            </a:r>
          </a:p>
          <a:p>
            <a:r>
              <a:rPr lang="fr-FR" sz="1600" dirty="0"/>
              <a:t>}</a:t>
            </a:r>
          </a:p>
          <a:p>
            <a:endParaRPr lang="fr-FR" sz="2400" dirty="0"/>
          </a:p>
          <a:p>
            <a:r>
              <a:rPr lang="fr-FR" sz="2400" dirty="0"/>
              <a:t>	</a:t>
            </a:r>
          </a:p>
        </p:txBody>
      </p:sp>
      <p:sp>
        <p:nvSpPr>
          <p:cNvPr id="6" name="Rectangle 5">
            <a:extLst>
              <a:ext uri="{FF2B5EF4-FFF2-40B4-BE49-F238E27FC236}">
                <a16:creationId xmlns:a16="http://schemas.microsoft.com/office/drawing/2014/main" id="{452CB085-92AE-4919-90B8-BE0F2D79B389}"/>
              </a:ext>
            </a:extLst>
          </p:cNvPr>
          <p:cNvSpPr/>
          <p:nvPr/>
        </p:nvSpPr>
        <p:spPr>
          <a:xfrm>
            <a:off x="9407422" y="2936679"/>
            <a:ext cx="2351196" cy="1846659"/>
          </a:xfrm>
          <a:prstGeom prst="rect">
            <a:avLst/>
          </a:prstGeom>
        </p:spPr>
        <p:txBody>
          <a:bodyPr wrap="square">
            <a:spAutoFit/>
          </a:bodyPr>
          <a:lstStyle/>
          <a:p>
            <a:pPr algn="ctr"/>
            <a:r>
              <a:rPr lang="fr-FR" sz="2400" b="1" dirty="0"/>
              <a:t>Final state</a:t>
            </a:r>
          </a:p>
          <a:p>
            <a:endParaRPr lang="fr-FR" sz="2400" dirty="0"/>
          </a:p>
          <a:p>
            <a:r>
              <a:rPr lang="fr-FR" sz="1600" dirty="0"/>
              <a:t>{</a:t>
            </a:r>
          </a:p>
          <a:p>
            <a:r>
              <a:rPr lang="fr-FR" sz="1600" dirty="0"/>
              <a:t>  "nom": "</a:t>
            </a:r>
            <a:r>
              <a:rPr lang="fr-FR" sz="1600" dirty="0" err="1"/>
              <a:t>delahousse</a:t>
            </a:r>
            <a:r>
              <a:rPr lang="fr-FR" sz="1600" dirty="0"/>
              <a:t>",</a:t>
            </a:r>
          </a:p>
          <a:p>
            <a:r>
              <a:rPr lang="fr-FR" sz="1600" dirty="0"/>
              <a:t>  "</a:t>
            </a:r>
            <a:r>
              <a:rPr lang="fr-FR" sz="1600" dirty="0" err="1"/>
              <a:t>prenom</a:t>
            </a:r>
            <a:r>
              <a:rPr lang="fr-FR" sz="1600" dirty="0"/>
              <a:t>": "guillaume"</a:t>
            </a:r>
          </a:p>
          <a:p>
            <a:r>
              <a:rPr lang="fr-FR" sz="1600" dirty="0"/>
              <a:t>}</a:t>
            </a:r>
          </a:p>
        </p:txBody>
      </p:sp>
      <p:pic>
        <p:nvPicPr>
          <p:cNvPr id="9" name="Picture 4" descr="Résultat de recherche d'images pour &quot;image serveur&quot;">
            <a:extLst>
              <a:ext uri="{FF2B5EF4-FFF2-40B4-BE49-F238E27FC236}">
                <a16:creationId xmlns:a16="http://schemas.microsoft.com/office/drawing/2014/main" id="{19BC4F26-78CE-43FC-AE2E-B1ECAC6579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890588" y="1523299"/>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a:extLst>
              <a:ext uri="{FF2B5EF4-FFF2-40B4-BE49-F238E27FC236}">
                <a16:creationId xmlns:a16="http://schemas.microsoft.com/office/drawing/2014/main" id="{7891D36C-FFC0-4F45-BC74-C098E4126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709" y="1561928"/>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ésultat de recherche d'images pour &quot;image serveur&quot;">
            <a:extLst>
              <a:ext uri="{FF2B5EF4-FFF2-40B4-BE49-F238E27FC236}">
                <a16:creationId xmlns:a16="http://schemas.microsoft.com/office/drawing/2014/main" id="{DF1A2278-FFFA-46A6-8ABC-3552035DB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362465" y="1542960"/>
            <a:ext cx="356466" cy="5354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DE939868-2203-43D4-BA41-90E22707F4EB}"/>
              </a:ext>
            </a:extLst>
          </p:cNvPr>
          <p:cNvCxnSpPr>
            <a:cxnSpLocks/>
          </p:cNvCxnSpPr>
          <p:nvPr/>
        </p:nvCxnSpPr>
        <p:spPr>
          <a:xfrm>
            <a:off x="8955139"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21A2796-700A-43FE-8D71-ACCD40055546}"/>
              </a:ext>
            </a:extLst>
          </p:cNvPr>
          <p:cNvCxnSpPr>
            <a:cxnSpLocks/>
          </p:cNvCxnSpPr>
          <p:nvPr/>
        </p:nvCxnSpPr>
        <p:spPr>
          <a:xfrm>
            <a:off x="2584497"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8A98A970-551A-43D4-A744-04D4B5F848E5}"/>
              </a:ext>
            </a:extLst>
          </p:cNvPr>
          <p:cNvCxnSpPr>
            <a:cxnSpLocks/>
          </p:cNvCxnSpPr>
          <p:nvPr/>
        </p:nvCxnSpPr>
        <p:spPr>
          <a:xfrm flipH="1">
            <a:off x="2324864"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1787034-35F7-4DDC-82C8-7FC202F3FD75}"/>
              </a:ext>
            </a:extLst>
          </p:cNvPr>
          <p:cNvCxnSpPr>
            <a:cxnSpLocks/>
          </p:cNvCxnSpPr>
          <p:nvPr/>
        </p:nvCxnSpPr>
        <p:spPr>
          <a:xfrm flipH="1">
            <a:off x="8760311"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057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9EAEE3E5-9884-42A5-B63A-E4F7CB96FBC8}"/>
              </a:ext>
            </a:extLst>
          </p:cNvPr>
          <p:cNvCxnSpPr>
            <a:cxnSpLocks/>
          </p:cNvCxnSpPr>
          <p:nvPr/>
        </p:nvCxnSpPr>
        <p:spPr>
          <a:xfrm>
            <a:off x="9269457" y="7626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2C47F48-E096-4912-87AD-6F4AFB748C98}"/>
              </a:ext>
            </a:extLst>
          </p:cNvPr>
          <p:cNvCxnSpPr>
            <a:cxnSpLocks/>
          </p:cNvCxnSpPr>
          <p:nvPr/>
        </p:nvCxnSpPr>
        <p:spPr>
          <a:xfrm>
            <a:off x="2253888" y="7921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a:xfrm>
            <a:off x="232627" y="-199485"/>
            <a:ext cx="10515600" cy="1325563"/>
          </a:xfrm>
        </p:spPr>
        <p:txBody>
          <a:bodyPr/>
          <a:lstStyle/>
          <a:p>
            <a:r>
              <a:rPr lang="fr-FR" dirty="0"/>
              <a:t>PATCH standard JSON Patch</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a:xfrm>
            <a:off x="2678186" y="1468619"/>
            <a:ext cx="6743700" cy="4351338"/>
          </a:xfrm>
        </p:spPr>
        <p:txBody>
          <a:bodyPr>
            <a:normAutofit/>
          </a:body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en-US" sz="2400" dirty="0">
                <a:solidFill>
                  <a:srgbClr val="0070C0"/>
                </a:solidFill>
              </a:rPr>
              <a:t>[</a:t>
            </a:r>
          </a:p>
          <a:p>
            <a:pPr marL="0" indent="0">
              <a:buNone/>
            </a:pPr>
            <a:r>
              <a:rPr lang="en-US" sz="2400" dirty="0">
                <a:solidFill>
                  <a:srgbClr val="0070C0"/>
                </a:solidFill>
              </a:rPr>
              <a:t>  { "op": "replace", "path": "/</a:t>
            </a:r>
            <a:r>
              <a:rPr lang="en-US" sz="2400" dirty="0" err="1">
                <a:solidFill>
                  <a:srgbClr val="0070C0"/>
                </a:solidFill>
              </a:rPr>
              <a:t>baz</a:t>
            </a:r>
            <a:r>
              <a:rPr lang="en-US" sz="2400" dirty="0">
                <a:solidFill>
                  <a:srgbClr val="0070C0"/>
                </a:solidFill>
              </a:rPr>
              <a:t>", "value": "boo" },</a:t>
            </a:r>
          </a:p>
          <a:p>
            <a:pPr marL="0" indent="0">
              <a:buNone/>
            </a:pPr>
            <a:r>
              <a:rPr lang="en-US" sz="2400" dirty="0">
                <a:solidFill>
                  <a:srgbClr val="0070C0"/>
                </a:solidFill>
              </a:rPr>
              <a:t>  { "op": "add", "path": "/hello", "value": ["world"] },</a:t>
            </a:r>
          </a:p>
          <a:p>
            <a:pPr marL="0" indent="0">
              <a:buNone/>
            </a:pPr>
            <a:r>
              <a:rPr lang="en-US" sz="2400" dirty="0">
                <a:solidFill>
                  <a:srgbClr val="0070C0"/>
                </a:solidFill>
              </a:rPr>
              <a:t>  { "op": "remove", "path": "/foo" }</a:t>
            </a:r>
          </a:p>
          <a:p>
            <a:pPr marL="0" indent="0">
              <a:buNone/>
            </a:pPr>
            <a:r>
              <a:rPr lang="en-US" sz="2400" dirty="0">
                <a:solidFill>
                  <a:srgbClr val="0070C0"/>
                </a:solidFill>
              </a:rPr>
              <a:t>]</a:t>
            </a:r>
            <a:endParaRPr lang="fr-FR" sz="2400" dirty="0">
              <a:solidFill>
                <a:srgbClr val="0070C0"/>
              </a:solidFill>
            </a:endParaRPr>
          </a:p>
          <a:p>
            <a:pPr marL="0" indent="0">
              <a:buNone/>
            </a:pPr>
            <a:r>
              <a:rPr lang="en-US" sz="2400" dirty="0">
                <a:solidFill>
                  <a:srgbClr val="0070C0"/>
                </a:solidFill>
                <a:highlight>
                  <a:srgbClr val="FFFF00"/>
                </a:highlight>
              </a:rPr>
              <a:t>Content-Type: application/</a:t>
            </a:r>
            <a:r>
              <a:rPr lang="en-US" sz="2400" dirty="0" err="1">
                <a:solidFill>
                  <a:srgbClr val="0070C0"/>
                </a:solidFill>
                <a:highlight>
                  <a:srgbClr val="FFFF00"/>
                </a:highlight>
              </a:rPr>
              <a:t>json-patch+json</a:t>
            </a:r>
            <a:r>
              <a:rPr lang="en-US" sz="2400" dirty="0">
                <a:solidFill>
                  <a:srgbClr val="0070C0"/>
                </a:solidFill>
                <a:highlight>
                  <a:srgbClr val="FFFF00"/>
                </a:highlight>
              </a:rPr>
              <a:t>; charset=utf-8</a:t>
            </a:r>
          </a:p>
          <a:p>
            <a:endParaRPr lang="fr-FR" sz="2400" dirty="0"/>
          </a:p>
          <a:p>
            <a:pPr marL="0" inden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4" name="Rectangle 3">
            <a:extLst>
              <a:ext uri="{FF2B5EF4-FFF2-40B4-BE49-F238E27FC236}">
                <a16:creationId xmlns:a16="http://schemas.microsoft.com/office/drawing/2014/main" id="{FBCB464E-832F-4286-B98E-2D3C1DBC50E3}"/>
              </a:ext>
            </a:extLst>
          </p:cNvPr>
          <p:cNvSpPr/>
          <p:nvPr/>
        </p:nvSpPr>
        <p:spPr>
          <a:xfrm>
            <a:off x="19050" y="6151547"/>
            <a:ext cx="3810000" cy="707886"/>
          </a:xfrm>
          <a:prstGeom prst="rect">
            <a:avLst/>
          </a:prstGeom>
        </p:spPr>
        <p:txBody>
          <a:bodyPr wrap="square">
            <a:spAutoFit/>
          </a:bodyPr>
          <a:lstStyle/>
          <a:p>
            <a:r>
              <a:rPr lang="fr-FR" sz="2000" dirty="0">
                <a:hlinkClick r:id="rId3"/>
              </a:rPr>
              <a:t>https://tools.ietf.org/html/rfc6902</a:t>
            </a:r>
            <a:br>
              <a:rPr lang="fr-FR" sz="2000" dirty="0"/>
            </a:br>
            <a:r>
              <a:rPr lang="fr-FR" sz="2000" dirty="0">
                <a:hlinkClick r:id="rId4"/>
              </a:rPr>
              <a:t>http://jsonpatch.com</a:t>
            </a:r>
            <a:endParaRPr lang="fr-FR" sz="2000" dirty="0"/>
          </a:p>
        </p:txBody>
      </p:sp>
      <p:sp>
        <p:nvSpPr>
          <p:cNvPr id="9" name="Rectangle 8">
            <a:extLst>
              <a:ext uri="{FF2B5EF4-FFF2-40B4-BE49-F238E27FC236}">
                <a16:creationId xmlns:a16="http://schemas.microsoft.com/office/drawing/2014/main" id="{37974711-65B9-493E-91C1-F7FD79C7BBF4}"/>
              </a:ext>
            </a:extLst>
          </p:cNvPr>
          <p:cNvSpPr/>
          <p:nvPr/>
        </p:nvSpPr>
        <p:spPr>
          <a:xfrm>
            <a:off x="0" y="2136572"/>
            <a:ext cx="1924050" cy="3046988"/>
          </a:xfrm>
          <a:prstGeom prst="rect">
            <a:avLst/>
          </a:prstGeom>
        </p:spPr>
        <p:txBody>
          <a:bodyPr wrap="square">
            <a:spAutoFit/>
          </a:bodyPr>
          <a:lstStyle/>
          <a:p>
            <a:pPr algn="ctr"/>
            <a:r>
              <a:rPr lang="fr-FR" sz="2400" b="1" dirty="0"/>
              <a:t>Original state</a:t>
            </a:r>
          </a:p>
          <a:p>
            <a:endParaRPr lang="fr-FR" sz="2400" dirty="0"/>
          </a:p>
          <a:p>
            <a:r>
              <a:rPr lang="fr-FR" sz="2400" dirty="0"/>
              <a:t>{</a:t>
            </a:r>
          </a:p>
          <a:p>
            <a:r>
              <a:rPr lang="fr-FR" sz="2400" dirty="0"/>
              <a:t>  "</a:t>
            </a:r>
            <a:r>
              <a:rPr lang="fr-FR" sz="2400" dirty="0" err="1"/>
              <a:t>baz</a:t>
            </a:r>
            <a:r>
              <a:rPr lang="fr-FR" sz="2400" dirty="0"/>
              <a:t>": "</a:t>
            </a:r>
            <a:r>
              <a:rPr lang="fr-FR" sz="2400" dirty="0" err="1"/>
              <a:t>qux</a:t>
            </a:r>
            <a:r>
              <a:rPr lang="fr-FR" sz="2400" dirty="0"/>
              <a:t>",</a:t>
            </a:r>
          </a:p>
          <a:p>
            <a:r>
              <a:rPr lang="fr-FR" sz="2400" dirty="0"/>
              <a:t>  "</a:t>
            </a:r>
            <a:r>
              <a:rPr lang="fr-FR" sz="2400" dirty="0" err="1"/>
              <a:t>foo</a:t>
            </a:r>
            <a:r>
              <a:rPr lang="fr-FR" sz="2400" dirty="0"/>
              <a:t>": "bar"</a:t>
            </a:r>
          </a:p>
          <a:p>
            <a:r>
              <a:rPr lang="fr-FR" sz="2400" dirty="0"/>
              <a:t>}</a:t>
            </a:r>
          </a:p>
          <a:p>
            <a:endParaRPr lang="fr-FR" sz="2400" dirty="0"/>
          </a:p>
          <a:p>
            <a:r>
              <a:rPr lang="fr-FR" sz="2400" dirty="0"/>
              <a:t>	</a:t>
            </a:r>
          </a:p>
        </p:txBody>
      </p:sp>
      <p:sp>
        <p:nvSpPr>
          <p:cNvPr id="10" name="Rectangle 9">
            <a:extLst>
              <a:ext uri="{FF2B5EF4-FFF2-40B4-BE49-F238E27FC236}">
                <a16:creationId xmlns:a16="http://schemas.microsoft.com/office/drawing/2014/main" id="{7F0E6CA3-0E69-4391-9A5F-21107B21B1F5}"/>
              </a:ext>
            </a:extLst>
          </p:cNvPr>
          <p:cNvSpPr/>
          <p:nvPr/>
        </p:nvSpPr>
        <p:spPr>
          <a:xfrm>
            <a:off x="9666588" y="2136572"/>
            <a:ext cx="2724150" cy="2308324"/>
          </a:xfrm>
          <a:prstGeom prst="rect">
            <a:avLst/>
          </a:prstGeom>
        </p:spPr>
        <p:txBody>
          <a:bodyPr wrap="square">
            <a:spAutoFit/>
          </a:bodyPr>
          <a:lstStyle/>
          <a:p>
            <a:pPr algn="ctr"/>
            <a:r>
              <a:rPr lang="fr-FR" sz="2400" b="1" dirty="0"/>
              <a:t>Final state</a:t>
            </a:r>
          </a:p>
          <a:p>
            <a:endParaRPr lang="fr-FR" sz="2400" dirty="0"/>
          </a:p>
          <a:p>
            <a:r>
              <a:rPr lang="fr-FR" sz="2400" dirty="0"/>
              <a:t>{</a:t>
            </a:r>
          </a:p>
          <a:p>
            <a:r>
              <a:rPr lang="fr-FR" sz="2400" dirty="0"/>
              <a:t>  "</a:t>
            </a:r>
            <a:r>
              <a:rPr lang="fr-FR" sz="2400" dirty="0" err="1"/>
              <a:t>baz</a:t>
            </a:r>
            <a:r>
              <a:rPr lang="fr-FR" sz="2400" dirty="0"/>
              <a:t>": "</a:t>
            </a:r>
            <a:r>
              <a:rPr lang="fr-FR" sz="2400" dirty="0" err="1"/>
              <a:t>boo</a:t>
            </a:r>
            <a:r>
              <a:rPr lang="fr-FR" sz="2400" dirty="0"/>
              <a:t>",</a:t>
            </a:r>
          </a:p>
          <a:p>
            <a:r>
              <a:rPr lang="fr-FR" sz="2400" dirty="0"/>
              <a:t>  "hello": ["world"]</a:t>
            </a:r>
          </a:p>
          <a:p>
            <a:r>
              <a:rPr lang="fr-FR" sz="2400" dirty="0"/>
              <a:t>}</a:t>
            </a:r>
          </a:p>
        </p:txBody>
      </p:sp>
      <p:cxnSp>
        <p:nvCxnSpPr>
          <p:cNvPr id="11" name="Connecteur droit 10">
            <a:extLst>
              <a:ext uri="{FF2B5EF4-FFF2-40B4-BE49-F238E27FC236}">
                <a16:creationId xmlns:a16="http://schemas.microsoft.com/office/drawing/2014/main" id="{7B9516D4-4707-40DF-8E0C-1D1746C40629}"/>
              </a:ext>
            </a:extLst>
          </p:cNvPr>
          <p:cNvCxnSpPr>
            <a:cxnSpLocks/>
          </p:cNvCxnSpPr>
          <p:nvPr/>
        </p:nvCxnSpPr>
        <p:spPr>
          <a:xfrm flipH="1">
            <a:off x="1997790"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8ED4B1-D7BE-4A9C-BC61-25217B02DB40}"/>
              </a:ext>
            </a:extLst>
          </p:cNvPr>
          <p:cNvCxnSpPr>
            <a:cxnSpLocks/>
          </p:cNvCxnSpPr>
          <p:nvPr/>
        </p:nvCxnSpPr>
        <p:spPr>
          <a:xfrm flipH="1">
            <a:off x="9049185"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4" descr="Résultat de recherche d'images pour &quot;image serveur&quot;">
            <a:extLst>
              <a:ext uri="{FF2B5EF4-FFF2-40B4-BE49-F238E27FC236}">
                <a16:creationId xmlns:a16="http://schemas.microsoft.com/office/drawing/2014/main" id="{8E379835-321D-4A3C-8D85-66175C1ED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8559" y="741727"/>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image ordinateur&quot;">
            <a:extLst>
              <a:ext uri="{FF2B5EF4-FFF2-40B4-BE49-F238E27FC236}">
                <a16:creationId xmlns:a16="http://schemas.microsoft.com/office/drawing/2014/main" id="{8A5BCEC9-3211-49F5-B0B4-373639E92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677" y="761821"/>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image serveur&quot;">
            <a:extLst>
              <a:ext uri="{FF2B5EF4-FFF2-40B4-BE49-F238E27FC236}">
                <a16:creationId xmlns:a16="http://schemas.microsoft.com/office/drawing/2014/main" id="{4D31239E-D49A-4E1B-8DCD-EEFD0AD4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10748227" y="723192"/>
            <a:ext cx="356466" cy="53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8964" y="-244869"/>
            <a:ext cx="10515600" cy="1325563"/>
          </a:xfrm>
        </p:spPr>
        <p:txBody>
          <a:bodyPr/>
          <a:lstStyle/>
          <a:p>
            <a:r>
              <a:rPr lang="fr-FR" dirty="0"/>
              <a:t>Cas particuliers des images, vidéos, etc.</a:t>
            </a:r>
          </a:p>
        </p:txBody>
      </p:sp>
      <p:sp>
        <p:nvSpPr>
          <p:cNvPr id="4" name="Espace réservé du contenu 3"/>
          <p:cNvSpPr>
            <a:spLocks noGrp="1"/>
          </p:cNvSpPr>
          <p:nvPr>
            <p:ph idx="1"/>
          </p:nvPr>
        </p:nvSpPr>
        <p:spPr>
          <a:xfrm>
            <a:off x="5068497" y="897701"/>
            <a:ext cx="6962775" cy="2652878"/>
          </a:xfrm>
        </p:spPr>
        <p:txBody>
          <a:bodyPr>
            <a:normAutofit fontScale="85000" lnSpcReduction="20000"/>
          </a:bodyPr>
          <a:lstStyle/>
          <a:p>
            <a:pPr marL="0" indent="0">
              <a:buNone/>
            </a:pPr>
            <a:r>
              <a:rPr lang="fr-FR" dirty="0">
                <a:latin typeface="Lato"/>
              </a:rPr>
              <a:t>Comment uploader une image?</a:t>
            </a:r>
          </a:p>
          <a:p>
            <a:r>
              <a:rPr lang="fr-FR" dirty="0">
                <a:solidFill>
                  <a:schemeClr val="accent1">
                    <a:lumMod val="75000"/>
                  </a:schemeClr>
                </a:solidFill>
              </a:rPr>
              <a:t>Une image doit être découpée en plusieurs morceaux binaire « </a:t>
            </a:r>
            <a:r>
              <a:rPr lang="fr-FR" dirty="0" err="1">
                <a:solidFill>
                  <a:schemeClr val="accent1">
                    <a:lumMod val="75000"/>
                  </a:schemeClr>
                </a:solidFill>
              </a:rPr>
              <a:t>chunk</a:t>
            </a:r>
            <a:r>
              <a:rPr lang="fr-FR" dirty="0">
                <a:solidFill>
                  <a:schemeClr val="accent1">
                    <a:lumMod val="75000"/>
                  </a:schemeClr>
                </a:solidFill>
              </a:rPr>
              <a:t> » pour être envoyé au serveur. Il n’est pas conseillé de l’envoyer au format JSON, XML, etc.</a:t>
            </a:r>
          </a:p>
          <a:p>
            <a:r>
              <a:rPr lang="fr-FR" dirty="0">
                <a:solidFill>
                  <a:schemeClr val="accent1">
                    <a:lumMod val="75000"/>
                  </a:schemeClr>
                </a:solidFill>
              </a:rPr>
              <a:t>Méthode: HTTP POST</a:t>
            </a:r>
          </a:p>
          <a:p>
            <a:r>
              <a:rPr lang="en-US" dirty="0" err="1">
                <a:solidFill>
                  <a:schemeClr val="accent1">
                    <a:lumMod val="75000"/>
                  </a:schemeClr>
                </a:solidFill>
              </a:rPr>
              <a:t>enctype</a:t>
            </a:r>
            <a:r>
              <a:rPr lang="en-US" dirty="0">
                <a:solidFill>
                  <a:schemeClr val="accent1">
                    <a:lumMod val="75000"/>
                  </a:schemeClr>
                </a:solidFill>
              </a:rPr>
              <a:t>: multipart/form-data</a:t>
            </a:r>
          </a:p>
          <a:p>
            <a:r>
              <a:rPr lang="fr-FR" dirty="0">
                <a:solidFill>
                  <a:schemeClr val="accent1">
                    <a:lumMod val="75000"/>
                  </a:schemeClr>
                </a:solidFill>
              </a:rPr>
              <a:t>Content-type: application/x-www-</a:t>
            </a:r>
            <a:r>
              <a:rPr lang="fr-FR" dirty="0" err="1">
                <a:solidFill>
                  <a:schemeClr val="accent1">
                    <a:lumMod val="75000"/>
                  </a:schemeClr>
                </a:solidFill>
              </a:rPr>
              <a:t>form</a:t>
            </a:r>
            <a:r>
              <a:rPr lang="fr-FR" dirty="0">
                <a:solidFill>
                  <a:schemeClr val="accent1">
                    <a:lumMod val="75000"/>
                  </a:schemeClr>
                </a:solidFill>
              </a:rPr>
              <a:t>-</a:t>
            </a:r>
            <a:r>
              <a:rPr lang="fr-FR" dirty="0" err="1">
                <a:solidFill>
                  <a:schemeClr val="accent1">
                    <a:lumMod val="75000"/>
                  </a:schemeClr>
                </a:solidFill>
              </a:rPr>
              <a:t>urlencoded</a:t>
            </a:r>
            <a:endParaRPr lang="fr-FR" dirty="0">
              <a:solidFill>
                <a:schemeClr val="accent1">
                  <a:lumMod val="75000"/>
                </a:schemeClr>
              </a:solidFill>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a:p>
            <a:endParaRPr lang="fr-FR" dirty="0">
              <a:hlinkClick r:id="rId2"/>
            </a:endParaRP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pic>
        <p:nvPicPr>
          <p:cNvPr id="8" name="Image 7"/>
          <p:cNvPicPr>
            <a:picLocks noChangeAspect="1"/>
          </p:cNvPicPr>
          <p:nvPr/>
        </p:nvPicPr>
        <p:blipFill>
          <a:blip r:embed="rId3"/>
          <a:stretch>
            <a:fillRect/>
          </a:stretch>
        </p:blipFill>
        <p:spPr>
          <a:xfrm>
            <a:off x="6317960" y="3856824"/>
            <a:ext cx="4924425" cy="2295525"/>
          </a:xfrm>
          <a:prstGeom prst="rect">
            <a:avLst/>
          </a:prstGeom>
        </p:spPr>
      </p:pic>
      <p:pic>
        <p:nvPicPr>
          <p:cNvPr id="9" name="Image 8"/>
          <p:cNvPicPr>
            <a:picLocks noChangeAspect="1"/>
          </p:cNvPicPr>
          <p:nvPr/>
        </p:nvPicPr>
        <p:blipFill>
          <a:blip r:embed="rId4"/>
          <a:stretch>
            <a:fillRect/>
          </a:stretch>
        </p:blipFill>
        <p:spPr>
          <a:xfrm>
            <a:off x="160728" y="2041468"/>
            <a:ext cx="4677968" cy="2429703"/>
          </a:xfrm>
          <a:prstGeom prst="rect">
            <a:avLst/>
          </a:prstGeom>
        </p:spPr>
      </p:pic>
      <p:pic>
        <p:nvPicPr>
          <p:cNvPr id="10" name="Image 9"/>
          <p:cNvPicPr>
            <a:picLocks noChangeAspect="1"/>
          </p:cNvPicPr>
          <p:nvPr/>
        </p:nvPicPr>
        <p:blipFill rotWithShape="1">
          <a:blip r:embed="rId5"/>
          <a:srcRect r="6080"/>
          <a:stretch/>
        </p:blipFill>
        <p:spPr>
          <a:xfrm>
            <a:off x="110833" y="4383534"/>
            <a:ext cx="4727863" cy="1793597"/>
          </a:xfrm>
          <a:prstGeom prst="rect">
            <a:avLst/>
          </a:prstGeom>
        </p:spPr>
      </p:pic>
      <p:sp>
        <p:nvSpPr>
          <p:cNvPr id="11" name="Espace réservé du contenu 3"/>
          <p:cNvSpPr txBox="1">
            <a:spLocks/>
          </p:cNvSpPr>
          <p:nvPr/>
        </p:nvSpPr>
        <p:spPr>
          <a:xfrm>
            <a:off x="207168" y="776122"/>
            <a:ext cx="4619626" cy="1292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latin typeface="Lato"/>
              </a:rPr>
              <a:t>HTTP POST est utilisé pour poster des formulaires non ajax dans les pages web.</a:t>
            </a:r>
          </a:p>
        </p:txBody>
      </p:sp>
      <p:cxnSp>
        <p:nvCxnSpPr>
          <p:cNvPr id="12" name="Connecteur droit 11"/>
          <p:cNvCxnSpPr>
            <a:cxnSpLocks/>
          </p:cNvCxnSpPr>
          <p:nvPr/>
        </p:nvCxnSpPr>
        <p:spPr>
          <a:xfrm>
            <a:off x="4944773" y="857231"/>
            <a:ext cx="0" cy="55158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4461485-B869-4C1B-BBDB-DB455661B49B}"/>
              </a:ext>
            </a:extLst>
          </p:cNvPr>
          <p:cNvSpPr/>
          <p:nvPr/>
        </p:nvSpPr>
        <p:spPr>
          <a:xfrm>
            <a:off x="-13854" y="6502255"/>
            <a:ext cx="12201236" cy="369332"/>
          </a:xfrm>
          <a:prstGeom prst="rect">
            <a:avLst/>
          </a:prstGeom>
        </p:spPr>
        <p:txBody>
          <a:bodyPr wrap="square">
            <a:spAutoFit/>
          </a:bodyPr>
          <a:lstStyle/>
          <a:p>
            <a:r>
              <a:rPr lang="fr-FR" dirty="0">
                <a:hlinkClick r:id="rId2"/>
              </a:rPr>
              <a:t>https://developer.mozilla.org/en-US/docs/Learn/HTML/Forms/Sending_and_retrieving_form_data</a:t>
            </a:r>
            <a:endParaRPr lang="fr-FR" dirty="0">
              <a:latin typeface="Lato"/>
            </a:endParaRPr>
          </a:p>
        </p:txBody>
      </p:sp>
    </p:spTree>
    <p:extLst>
      <p:ext uri="{BB962C8B-B14F-4D97-AF65-F5344CB8AC3E}">
        <p14:creationId xmlns:p14="http://schemas.microsoft.com/office/powerpoint/2010/main" val="410985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040732" y="6045959"/>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2857642" cy="461665"/>
          </a:xfrm>
          <a:prstGeom prst="rect">
            <a:avLst/>
          </a:prstGeom>
          <a:noFill/>
        </p:spPr>
        <p:txBody>
          <a:bodyPr wrap="none" rtlCol="0">
            <a:spAutoFit/>
          </a:bodyPr>
          <a:lstStyle/>
          <a:p>
            <a:r>
              <a:rPr lang="fr-FR" sz="2400" dirty="0"/>
              <a:t>Amélioration Continu</a:t>
            </a:r>
          </a:p>
        </p:txBody>
      </p:sp>
    </p:spTree>
    <p:extLst>
      <p:ext uri="{BB962C8B-B14F-4D97-AF65-F5344CB8AC3E}">
        <p14:creationId xmlns:p14="http://schemas.microsoft.com/office/powerpoint/2010/main" val="2876545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5F3A3-36D9-433D-B4CD-C3E4C0D950D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DD0296A0-4A7F-441C-9DEC-38FB9B547DA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880342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478906062"/>
              </p:ext>
            </p:extLst>
          </p:nvPr>
        </p:nvGraphicFramePr>
        <p:xfrm>
          <a:off x="1833046" y="2940551"/>
          <a:ext cx="8582542" cy="3669033"/>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FF33CC"/>
                </a:solidFill>
              </a:rPr>
              <a:t>Pour réaliser un découpage en domaine fonctionnelle, </a:t>
            </a:r>
          </a:p>
          <a:p>
            <a:pPr algn="ctr"/>
            <a:r>
              <a:rPr lang="fr-FR" sz="4000" dirty="0">
                <a:solidFill>
                  <a:srgbClr val="FF33CC"/>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429000"/>
            <a:ext cx="10401301" cy="3285944"/>
          </a:xfrm>
          <a:prstGeom prst="ellipse">
            <a:avLst/>
          </a:prstGeom>
          <a:solidFill>
            <a:schemeClr val="bg1"/>
          </a:solid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594417" y="3844741"/>
            <a:ext cx="1066318" cy="707886"/>
          </a:xfrm>
          <a:prstGeom prst="rect">
            <a:avLst/>
          </a:prstGeom>
          <a:noFill/>
        </p:spPr>
        <p:txBody>
          <a:bodyPr wrap="none" rtlCol="0">
            <a:spAutoFit/>
          </a:bodyPr>
          <a:lstStyle/>
          <a:p>
            <a:r>
              <a:rPr lang="fr-FR" sz="4000" dirty="0">
                <a:solidFill>
                  <a:srgbClr val="0070C0"/>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23339" y="5220200"/>
            <a:ext cx="3536161"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a:t>
            </a:r>
            <a:r>
              <a:rPr lang="fr-FR" sz="2800" dirty="0" err="1">
                <a:solidFill>
                  <a:schemeClr val="accent2"/>
                </a:solidFill>
              </a:rPr>
              <a:t>Integration</a:t>
            </a:r>
            <a:endParaRPr lang="fr-FR" sz="2800" dirty="0">
              <a:solidFill>
                <a:schemeClr val="accent2"/>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4247748" y="3663777"/>
            <a:ext cx="3119444" cy="523220"/>
          </a:xfrm>
          <a:prstGeom prst="rect">
            <a:avLst/>
          </a:prstGeom>
          <a:noFill/>
        </p:spPr>
        <p:txBody>
          <a:bodyPr wrap="none" rtlCol="0">
            <a:spAutoFit/>
          </a:bodyPr>
          <a:lstStyle/>
          <a:p>
            <a:r>
              <a:rPr lang="fr-FR" sz="2800" dirty="0" err="1">
                <a:solidFill>
                  <a:schemeClr val="accent2"/>
                </a:solidFill>
              </a:rPr>
              <a:t>Continuous</a:t>
            </a:r>
            <a:r>
              <a:rPr lang="fr-FR" sz="2800" dirty="0">
                <a:solidFill>
                  <a:schemeClr val="accent2"/>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056799" y="4143308"/>
            <a:ext cx="4504695" cy="461665"/>
          </a:xfrm>
          <a:prstGeom prst="rect">
            <a:avLst/>
          </a:prstGeom>
          <a:noFill/>
        </p:spPr>
        <p:txBody>
          <a:bodyPr wrap="none" rtlCol="0">
            <a:spAutoFit/>
          </a:bodyPr>
          <a:lstStyle/>
          <a:p>
            <a:r>
              <a:rPr lang="fr-FR" sz="2400" dirty="0" err="1">
                <a:solidFill>
                  <a:srgbClr val="00B050"/>
                </a:solidFill>
              </a:rPr>
              <a:t>Learn&amp;Use&amp;Masterise</a:t>
            </a:r>
            <a:r>
              <a:rPr lang="fr-FR" sz="2400" dirty="0">
                <a:solidFill>
                  <a:srgbClr val="00B050"/>
                </a:solidFill>
              </a:rPr>
              <a:t> IDE </a:t>
            </a:r>
            <a:r>
              <a:rPr lang="fr-FR" sz="2400" dirty="0" err="1">
                <a:solidFill>
                  <a:srgbClr val="00B050"/>
                </a:solidFill>
              </a:rPr>
              <a:t>shorcut</a:t>
            </a:r>
            <a:endParaRPr lang="fr-FR" sz="2400" dirty="0">
              <a:solidFill>
                <a:srgbClr val="00B050"/>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712839" y="4844719"/>
            <a:ext cx="3449791" cy="523220"/>
          </a:xfrm>
          <a:prstGeom prst="rect">
            <a:avLst/>
          </a:prstGeom>
          <a:noFill/>
        </p:spPr>
        <p:txBody>
          <a:bodyPr wrap="none" rtlCol="0">
            <a:spAutoFit/>
          </a:bodyPr>
          <a:lstStyle/>
          <a:p>
            <a:r>
              <a:rPr lang="fr-FR" sz="2800" dirty="0">
                <a:solidFill>
                  <a:schemeClr val="accent2"/>
                </a:solidFill>
              </a:rPr>
              <a:t>Hot </a:t>
            </a:r>
            <a:r>
              <a:rPr lang="fr-FR" sz="2800" dirty="0" err="1">
                <a:solidFill>
                  <a:schemeClr val="accent2"/>
                </a:solidFill>
              </a:rPr>
              <a:t>reload</a:t>
            </a:r>
            <a:r>
              <a:rPr lang="fr-FR" sz="2800" dirty="0">
                <a:solidFill>
                  <a:schemeClr val="accent2"/>
                </a:solidFill>
              </a:rPr>
              <a:t>/Live </a:t>
            </a:r>
            <a:r>
              <a:rPr lang="fr-FR" sz="2800" dirty="0" err="1">
                <a:solidFill>
                  <a:schemeClr val="accent2"/>
                </a:solidFill>
              </a:rPr>
              <a:t>reload</a:t>
            </a:r>
            <a:endParaRPr lang="fr-FR" sz="2800" dirty="0">
              <a:solidFill>
                <a:schemeClr val="accent2"/>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FF33CC"/>
                </a:solidFill>
              </a:rPr>
              <a:t>Raccourcir vos itérations </a:t>
            </a:r>
          </a:p>
          <a:p>
            <a:pPr algn="ctr"/>
            <a:r>
              <a:rPr lang="fr-FR" sz="4800" dirty="0">
                <a:solidFill>
                  <a:srgbClr val="FF33CC"/>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727014" y="5933064"/>
            <a:ext cx="5218352" cy="523220"/>
          </a:xfrm>
          <a:prstGeom prst="rect">
            <a:avLst/>
          </a:prstGeom>
          <a:noFill/>
        </p:spPr>
        <p:txBody>
          <a:bodyPr wrap="none" rtlCol="0">
            <a:spAutoFit/>
          </a:bodyPr>
          <a:lstStyle/>
          <a:p>
            <a:r>
              <a:rPr lang="fr-FR" sz="2800" dirty="0">
                <a:solidFill>
                  <a:srgbClr val="00B050"/>
                </a:solidFill>
              </a:rPr>
              <a:t>Automatise </a:t>
            </a:r>
            <a:r>
              <a:rPr lang="fr-FR" sz="2800" dirty="0" err="1">
                <a:solidFill>
                  <a:srgbClr val="00B050"/>
                </a:solidFill>
              </a:rPr>
              <a:t>every</a:t>
            </a:r>
            <a:r>
              <a:rPr lang="fr-FR" sz="2800" dirty="0">
                <a:solidFill>
                  <a:srgbClr val="00B050"/>
                </a:solidFill>
              </a:rPr>
              <a:t> </a:t>
            </a:r>
            <a:r>
              <a:rPr lang="fr-FR" sz="2800" dirty="0" err="1">
                <a:solidFill>
                  <a:srgbClr val="00B050"/>
                </a:solidFill>
              </a:rPr>
              <a:t>repetitive</a:t>
            </a:r>
            <a:r>
              <a:rPr lang="fr-FR" sz="2800" dirty="0">
                <a:solidFill>
                  <a:srgbClr val="00B050"/>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455037" y="4576696"/>
            <a:ext cx="4497770" cy="584775"/>
          </a:xfrm>
          <a:prstGeom prst="rect">
            <a:avLst/>
          </a:prstGeom>
          <a:noFill/>
        </p:spPr>
        <p:txBody>
          <a:bodyPr wrap="none" rtlCol="0">
            <a:spAutoFit/>
          </a:bodyPr>
          <a:lstStyle/>
          <a:p>
            <a:r>
              <a:rPr lang="fr-FR" sz="3200" dirty="0" err="1">
                <a:solidFill>
                  <a:srgbClr val="0070C0"/>
                </a:solidFill>
              </a:rPr>
              <a:t>Functionnal</a:t>
            </a:r>
            <a:r>
              <a:rPr lang="fr-FR" sz="3200" dirty="0">
                <a:solidFill>
                  <a:srgbClr val="0070C0"/>
                </a:solidFill>
              </a:rPr>
              <a:t> </a:t>
            </a:r>
            <a:r>
              <a:rPr lang="fr-FR" sz="3200" dirty="0" err="1">
                <a:solidFill>
                  <a:srgbClr val="0070C0"/>
                </a:solidFill>
              </a:rPr>
              <a:t>Programming</a:t>
            </a:r>
            <a:endParaRPr lang="fr-FR" sz="3200" dirty="0">
              <a:solidFill>
                <a:srgbClr val="0070C0"/>
              </a:solidFill>
            </a:endParaRPr>
          </a:p>
        </p:txBody>
      </p:sp>
    </p:spTree>
    <p:extLst>
      <p:ext uri="{BB962C8B-B14F-4D97-AF65-F5344CB8AC3E}">
        <p14:creationId xmlns:p14="http://schemas.microsoft.com/office/powerpoint/2010/main" val="1067765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489527" y="1563624"/>
            <a:ext cx="11425382" cy="47657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4400" dirty="0"/>
              <a:t>Se concentrer sur les besoins et les domaines fonctionnelles entraîne :</a:t>
            </a:r>
          </a:p>
          <a:p>
            <a:pPr marL="0" indent="0">
              <a:buFont typeface="Arial" panose="020B0604020202020204" pitchFamily="34" charset="0"/>
              <a:buNone/>
            </a:pPr>
            <a:endParaRPr lang="fr-FR" sz="4400" dirty="0"/>
          </a:p>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a:p>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66216" y="2178056"/>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spTree>
    <p:extLst>
      <p:ext uri="{BB962C8B-B14F-4D97-AF65-F5344CB8AC3E}">
        <p14:creationId xmlns:p14="http://schemas.microsoft.com/office/powerpoint/2010/main" val="564099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Nommage</a:t>
            </a:r>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623094" y="2004102"/>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543745" y="337517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8405886"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629" y="1846017"/>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731343" y="336323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7729113" y="1684180"/>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729113" y="4856527"/>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170688" y="6350317"/>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71817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p>
          <a:p>
            <a:pPr marL="457200" lvl="1" indent="0">
              <a:buNone/>
            </a:pPr>
            <a:endParaRPr lang="fr-FR" sz="3200" dirty="0">
              <a:solidFill>
                <a:srgbClr val="7030A0"/>
              </a:solidFill>
            </a:endParaRPr>
          </a:p>
          <a:p>
            <a:pPr marL="457200" lvl="1" indent="0">
              <a:buNone/>
            </a:pPr>
            <a:r>
              <a:rPr lang="fr-FR" sz="3200" dirty="0"/>
              <a:t>Dans le body </a:t>
            </a:r>
            <a:br>
              <a:rPr lang="fr-FR" sz="3200" dirty="0"/>
            </a:br>
            <a:r>
              <a:rPr lang="fr-FR" sz="3200" dirty="0">
                <a:solidFill>
                  <a:srgbClr val="7030A0"/>
                </a:solidFill>
              </a:rPr>
              <a:t>{version:1}</a:t>
            </a:r>
          </a:p>
          <a:p>
            <a:pPr marL="457200" lvl="1" indent="0">
              <a:buNone/>
            </a:pPr>
            <a:endParaRPr lang="fr-FR" sz="3200" dirty="0">
              <a:solidFill>
                <a:srgbClr val="7030A0"/>
              </a:solidFill>
            </a:endParaRPr>
          </a:p>
          <a:p>
            <a:pPr marL="457200" lvl="1" indent="0">
              <a:buNone/>
            </a:pPr>
            <a:r>
              <a:rPr lang="fr-FR" sz="3200" dirty="0"/>
              <a:t>Dans le header </a:t>
            </a:r>
            <a:br>
              <a:rPr lang="fr-FR" sz="3200" dirty="0"/>
            </a:br>
            <a:r>
              <a:rPr lang="fr-FR" sz="3200" dirty="0">
                <a:solidFill>
                  <a:srgbClr val="7030A0"/>
                </a:solidFill>
              </a:rPr>
              <a:t>version:1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5445" y="1795180"/>
            <a:ext cx="1119187" cy="839390"/>
          </a:xfrm>
          <a:prstGeom prst="rect">
            <a:avLst/>
          </a:prstGeom>
        </p:spPr>
      </p:pic>
    </p:spTree>
    <p:extLst>
      <p:ext uri="{BB962C8B-B14F-4D97-AF65-F5344CB8AC3E}">
        <p14:creationId xmlns:p14="http://schemas.microsoft.com/office/powerpoint/2010/main" val="1866588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pPr marL="0" indent="0">
              <a:buNone/>
            </a:pPr>
            <a:r>
              <a:rPr lang="en-US" dirty="0"/>
              <a:t>When the cache receives a request for a stale resource, it forwards this requests with </a:t>
            </a:r>
            <a:r>
              <a:rPr lang="en-US" dirty="0">
                <a:solidFill>
                  <a:schemeClr val="tx2">
                    <a:lumMod val="50000"/>
                  </a:schemeClr>
                </a:solidFill>
              </a:rPr>
              <a:t>a</a:t>
            </a:r>
            <a:r>
              <a:rPr lang="en-US" dirty="0">
                <a:solidFill>
                  <a:srgbClr val="0070C0"/>
                </a:solidFill>
              </a:rPr>
              <a:t> If-None-Match </a:t>
            </a:r>
            <a:r>
              <a:rPr lang="en-US" dirty="0">
                <a:solidFill>
                  <a:schemeClr val="tx2">
                    <a:lumMod val="50000"/>
                  </a:schemeClr>
                </a:solidFill>
              </a:rPr>
              <a:t>or </a:t>
            </a:r>
            <a:r>
              <a:rPr lang="en-US" dirty="0">
                <a:solidFill>
                  <a:srgbClr val="7030A0"/>
                </a:solidFill>
              </a:rPr>
              <a:t>I</a:t>
            </a:r>
            <a:r>
              <a:rPr lang="en-US" dirty="0">
                <a:solidFill>
                  <a:srgbClr val="0070C0"/>
                </a:solidFill>
              </a:rPr>
              <a:t>f-Modified-Since</a:t>
            </a:r>
            <a:r>
              <a:rPr lang="en-US" dirty="0">
                <a:solidFill>
                  <a:srgbClr val="7030A0"/>
                </a:solidFill>
              </a:rPr>
              <a:t> </a:t>
            </a:r>
            <a:r>
              <a:rPr lang="en-US" dirty="0"/>
              <a:t>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spTree>
    <p:extLst>
      <p:ext uri="{BB962C8B-B14F-4D97-AF65-F5344CB8AC3E}">
        <p14:creationId xmlns:p14="http://schemas.microsoft.com/office/powerpoint/2010/main" val="2446285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2780467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375537"/>
            <a:ext cx="5876925" cy="4351338"/>
          </a:xfrm>
        </p:spPr>
        <p:txBody>
          <a:bodyPr>
            <a:normAutofit/>
          </a:bodyPr>
          <a:lstStyle/>
          <a:p>
            <a:pPr marL="0" indent="0">
              <a:buNone/>
            </a:pPr>
            <a:r>
              <a:rPr lang="fr-FR" sz="4000" b="1" i="1" dirty="0">
                <a:solidFill>
                  <a:schemeClr val="accent1">
                    <a:lumMod val="75000"/>
                  </a:schemeClr>
                </a:solidFill>
              </a:rPr>
              <a:t>Time-</a:t>
            </a:r>
            <a:r>
              <a:rPr lang="fr-FR" sz="4000" b="1" i="1" dirty="0" err="1">
                <a:solidFill>
                  <a:schemeClr val="accent1">
                    <a:lumMod val="75000"/>
                  </a:schemeClr>
                </a:solidFill>
              </a:rPr>
              <a:t>based</a:t>
            </a:r>
            <a:br>
              <a:rPr lang="fr-FR" sz="4000" b="1" i="1" dirty="0">
                <a:solidFill>
                  <a:schemeClr val="accent1">
                    <a:lumMod val="75000"/>
                  </a:schemeClr>
                </a:solidFill>
              </a:rPr>
            </a:br>
            <a:br>
              <a:rPr lang="fr-FR" sz="4000" b="1" i="1" dirty="0">
                <a:solidFill>
                  <a:schemeClr val="accent1">
                    <a:lumMod val="75000"/>
                  </a:schemeClr>
                </a:solidFill>
              </a:rPr>
            </a:b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r>
              <a:rPr lang="en-US" sz="1800" dirty="0">
                <a:solidFill>
                  <a:srgbClr val="7030A0"/>
                </a:solidFill>
              </a:rPr>
              <a:t>If-Modified-Since: Wed, 21 Oct 2015 07:28:00 GMT</a:t>
            </a:r>
          </a:p>
          <a:p>
            <a:pPr marL="0" indent="0">
              <a:buNone/>
            </a:pPr>
            <a:endParaRPr lang="en-US" sz="2400" dirty="0"/>
          </a:p>
          <a:p>
            <a:pPr marL="0" indent="0">
              <a:buNone/>
            </a:pPr>
            <a:endParaRPr lang="fr-FR" sz="2400" dirty="0"/>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565888" y="1369746"/>
            <a:ext cx="5576854" cy="2893100"/>
          </a:xfrm>
          <a:prstGeom prst="rect">
            <a:avLst/>
          </a:prstGeom>
        </p:spPr>
        <p:txBody>
          <a:bodyPr wrap="square">
            <a:spAutoFit/>
          </a:bodyPr>
          <a:lstStyle/>
          <a:p>
            <a:r>
              <a:rPr lang="fr-FR" sz="3700" b="1" i="1" dirty="0">
                <a:solidFill>
                  <a:schemeClr val="accent1">
                    <a:lumMod val="75000"/>
                  </a:schemeClr>
                </a:solidFill>
              </a:rPr>
              <a:t>Content-</a:t>
            </a:r>
            <a:r>
              <a:rPr lang="fr-FR" sz="3700" b="1" i="1" dirty="0" err="1">
                <a:solidFill>
                  <a:schemeClr val="accent1">
                    <a:lumMod val="75000"/>
                  </a:schemeClr>
                </a:solidFill>
              </a:rPr>
              <a:t>based</a:t>
            </a:r>
            <a:endParaRPr lang="fr-FR" sz="3700" b="1" i="1" dirty="0">
              <a:solidFill>
                <a:schemeClr val="accent1">
                  <a:lumMod val="75000"/>
                </a:schemeClr>
              </a:solidFill>
            </a:endParaRPr>
          </a:p>
          <a:p>
            <a:endParaRPr lang="fr-FR" sz="3700" b="1" i="1" dirty="0">
              <a:solidFill>
                <a:schemeClr val="accent1">
                  <a:lumMod val="75000"/>
                </a:schemeClr>
              </a:solidFill>
            </a:endParaRPr>
          </a:p>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a:solidFill>
                  <a:schemeClr val="accent1">
                    <a:lumMod val="75000"/>
                  </a:schemeClr>
                </a:solidFill>
              </a:rPr>
              <a:t>ETag:</a:t>
            </a:r>
            <a:r>
              <a:rPr lang="pt-BR" i="1" dirty="0">
                <a:solidFill>
                  <a:srgbClr val="7030A0"/>
                </a:solidFill>
              </a:rPr>
              <a:t>"33a64df551425fcc55e4d42a148795d9f25f89d4"</a:t>
            </a:r>
          </a:p>
          <a:p>
            <a:endParaRPr lang="pt-BR" dirty="0"/>
          </a:p>
          <a:p>
            <a:r>
              <a:rPr lang="en-US" dirty="0">
                <a:solidFill>
                  <a:srgbClr val="7030A0"/>
                </a:solidFill>
              </a:rPr>
              <a:t>If-None-Match:</a:t>
            </a:r>
            <a:r>
              <a:rPr lang="pt-BR"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241208"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569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Espace réservé du contenu 4">
            <a:extLst>
              <a:ext uri="{FF2B5EF4-FFF2-40B4-BE49-F238E27FC236}">
                <a16:creationId xmlns:a16="http://schemas.microsoft.com/office/drawing/2014/main" id="{9707C9CD-1292-431B-8291-078D68ED6B9E}"/>
              </a:ext>
            </a:extLst>
          </p:cNvPr>
          <p:cNvSpPr>
            <a:spLocks noGrp="1"/>
          </p:cNvSpPr>
          <p:nvPr>
            <p:ph idx="1"/>
          </p:nvPr>
        </p:nvSpPr>
        <p:spPr>
          <a:xfrm>
            <a:off x="838200" y="1825625"/>
            <a:ext cx="10515600" cy="3874784"/>
          </a:xfrm>
        </p:spPr>
        <p:txBody>
          <a:bodyPr/>
          <a:lstStyle/>
          <a:p>
            <a:pPr marL="0" indent="0">
              <a:buNone/>
            </a:pPr>
            <a:r>
              <a:rPr lang="fr-FR" dirty="0"/>
              <a:t>More HTTP Headers :</a:t>
            </a:r>
          </a:p>
          <a:p>
            <a:pPr lvl="1"/>
            <a:r>
              <a:rPr lang="fr-FR" dirty="0"/>
              <a:t>Cache-Control, </a:t>
            </a:r>
          </a:p>
          <a:p>
            <a:pPr lvl="1"/>
            <a:r>
              <a:rPr lang="fr-FR" dirty="0"/>
              <a:t>Content-Location, </a:t>
            </a:r>
          </a:p>
          <a:p>
            <a:pPr lvl="1"/>
            <a:r>
              <a:rPr lang="fr-FR" dirty="0"/>
              <a:t>Date, </a:t>
            </a:r>
          </a:p>
          <a:p>
            <a:pPr lvl="1"/>
            <a:r>
              <a:rPr lang="fr-FR" dirty="0" err="1"/>
              <a:t>Etag</a:t>
            </a:r>
            <a:r>
              <a:rPr lang="fr-FR" dirty="0"/>
              <a:t>, </a:t>
            </a:r>
          </a:p>
          <a:p>
            <a:pPr lvl="1"/>
            <a:r>
              <a:rPr lang="fr-FR" dirty="0"/>
              <a:t>Expires, </a:t>
            </a:r>
          </a:p>
          <a:p>
            <a:pPr lvl="1"/>
            <a:r>
              <a:rPr lang="fr-FR" dirty="0" err="1"/>
              <a:t>Vary</a:t>
            </a:r>
            <a:endParaRPr lang="fr-FR" dirty="0"/>
          </a:p>
        </p:txBody>
      </p:sp>
    </p:spTree>
    <p:extLst>
      <p:ext uri="{BB962C8B-B14F-4D97-AF65-F5344CB8AC3E}">
        <p14:creationId xmlns:p14="http://schemas.microsoft.com/office/powerpoint/2010/main" val="32179662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3254060113"/>
              </p:ext>
            </p:extLst>
          </p:nvPr>
        </p:nvGraphicFramePr>
        <p:xfrm>
          <a:off x="317770" y="838524"/>
          <a:ext cx="11556460" cy="5852160"/>
        </p:xfrm>
        <a:graphic>
          <a:graphicData uri="http://schemas.openxmlformats.org/drawingml/2006/table">
            <a:tbl>
              <a:tblPr firstRow="1" bandRow="1">
                <a:tableStyleId>{5C22544A-7EE6-4342-B048-85BDC9FD1C3A}</a:tableStyleId>
              </a:tblPr>
              <a:tblGrid>
                <a:gridCol w="3242029">
                  <a:extLst>
                    <a:ext uri="{9D8B030D-6E8A-4147-A177-3AD203B41FA5}">
                      <a16:colId xmlns:a16="http://schemas.microsoft.com/office/drawing/2014/main" val="2720861442"/>
                    </a:ext>
                  </a:extLst>
                </a:gridCol>
                <a:gridCol w="8314431">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Directives 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max-</a:t>
                      </a:r>
                      <a:r>
                        <a:rPr lang="fr-FR" sz="1800" dirty="0" err="1">
                          <a:solidFill>
                            <a:srgbClr val="212121"/>
                          </a:solidFill>
                          <a:effectLst/>
                        </a:rPr>
                        <a:t>age</a:t>
                      </a:r>
                      <a:r>
                        <a:rPr lang="fr-FR" sz="1800" dirty="0">
                          <a:solidFill>
                            <a:srgbClr val="212121"/>
                          </a:solidFill>
                          <a:effectLst/>
                        </a:rPr>
                        <a:t>=86400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peut être mise en cache par le navigateur et tout cache intermédiaire (elle est donc « </a:t>
                      </a:r>
                      <a:r>
                        <a:rPr lang="fr-FR" sz="1800" b="1" dirty="0">
                          <a:solidFill>
                            <a:srgbClr val="212121"/>
                          </a:solidFill>
                          <a:effectLst/>
                        </a:rPr>
                        <a:t>publique</a:t>
                      </a:r>
                      <a:r>
                        <a:rPr lang="fr-FR" sz="1800" dirty="0">
                          <a:solidFill>
                            <a:srgbClr val="212121"/>
                          </a:solidFill>
                          <a:effectLst/>
                        </a:rPr>
                        <a:t> ») pendant un maximum de 1 jour (60 secondes x 60 minutes x 24 heures)</a:t>
                      </a:r>
                    </a:p>
                    <a:p>
                      <a:endParaRPr lang="fr-FR" dirty="0"/>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solidFill>
                            <a:srgbClr val="212121"/>
                          </a:solidFill>
                          <a:effectLst/>
                        </a:rPr>
                        <a:t>private</a:t>
                      </a:r>
                      <a:r>
                        <a:rPr lang="fr-FR" sz="1800" dirty="0">
                          <a:solidFill>
                            <a:srgbClr val="212121"/>
                          </a:solidFill>
                          <a:effectLst/>
                        </a:rPr>
                        <a:t>,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que par le navigateur du client pendant un maximum de 10 minutes (60 secondes x 10 minutes)</a:t>
                      </a:r>
                    </a:p>
                    <a:p>
                      <a:endParaRPr lang="fr-FR" dirty="0"/>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public, max-</a:t>
                      </a:r>
                      <a:r>
                        <a:rPr lang="fr-FR" sz="1800" dirty="0" err="1">
                          <a:solidFill>
                            <a:srgbClr val="212121"/>
                          </a:solidFill>
                          <a:effectLst/>
                        </a:rPr>
                        <a:t>age</a:t>
                      </a:r>
                      <a:r>
                        <a:rPr lang="fr-FR" sz="1800" dirty="0">
                          <a:solidFill>
                            <a:srgbClr val="212121"/>
                          </a:solidFill>
                          <a:effectLst/>
                        </a:rPr>
                        <a:t>=600</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 peut être mise en cache par le navigateur du client et les « </a:t>
                      </a:r>
                      <a:r>
                        <a:rPr lang="fr-FR" sz="1800" dirty="0" err="1">
                          <a:solidFill>
                            <a:srgbClr val="212121"/>
                          </a:solidFill>
                          <a:effectLst/>
                        </a:rPr>
                        <a:t>proxies</a:t>
                      </a:r>
                      <a:r>
                        <a:rPr lang="fr-FR" sz="1800" dirty="0">
                          <a:solidFill>
                            <a:srgbClr val="212121"/>
                          </a:solidFill>
                          <a:effectLst/>
                        </a:rPr>
                        <a:t> » du réseau pendant un maximum de 10 minutes (60 secondes x 10 minutes)</a:t>
                      </a:r>
                    </a:p>
                    <a:p>
                      <a:endParaRPr lang="fr-FR" dirty="0"/>
                    </a:p>
                  </a:txBody>
                  <a:tcPr/>
                </a:tc>
                <a:extLst>
                  <a:ext uri="{0D108BD9-81ED-4DB2-BD59-A6C34878D82A}">
                    <a16:rowId xmlns:a16="http://schemas.microsoft.com/office/drawing/2014/main" val="1327751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no-store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212121"/>
                          </a:solidFill>
                          <a:effectLst/>
                        </a:rPr>
                        <a:t>La réponse n'est pas autorisée à être mise en cache et doit être récupérée en intégralité à chaque requête.</a:t>
                      </a:r>
                    </a:p>
                    <a:p>
                      <a:endParaRPr lang="fr-FR" dirty="0"/>
                    </a:p>
                  </a:txBody>
                  <a:tcPr/>
                </a:tc>
                <a:extLst>
                  <a:ext uri="{0D108BD9-81ED-4DB2-BD59-A6C34878D82A}">
                    <a16:rowId xmlns:a16="http://schemas.microsoft.com/office/drawing/2014/main" val="2649145876"/>
                  </a:ext>
                </a:extLst>
              </a:tr>
              <a:tr h="370840">
                <a:tc>
                  <a:txBody>
                    <a:bodyPr/>
                    <a:lstStyle/>
                    <a:p>
                      <a:r>
                        <a:rPr lang="fr-FR" dirty="0"/>
                        <a:t>no-cache</a:t>
                      </a:r>
                    </a:p>
                  </a:txBody>
                  <a:tcPr/>
                </a:tc>
                <a:tc>
                  <a:txBody>
                    <a:bodyPr/>
                    <a:lstStyle/>
                    <a:p>
                      <a:r>
                        <a:rPr lang="fr-FR" sz="1800" b="0" i="0" kern="1200" dirty="0">
                          <a:solidFill>
                            <a:schemeClr val="dk1"/>
                          </a:solidFill>
                          <a:effectLst/>
                          <a:latin typeface="+mn-lt"/>
                          <a:ea typeface="+mn-ea"/>
                          <a:cs typeface="+mn-cs"/>
                        </a:rPr>
                        <a:t>Indique de renvoyer systématiquement la requête au serveur et ne servir une éventuelle version en cache que dans le cas où le serveur le demande.</a:t>
                      </a:r>
                      <a:endParaRPr lang="fr-FR" dirty="0"/>
                    </a:p>
                  </a:txBody>
                  <a:tcPr/>
                </a:tc>
                <a:extLst>
                  <a:ext uri="{0D108BD9-81ED-4DB2-BD59-A6C34878D82A}">
                    <a16:rowId xmlns:a16="http://schemas.microsoft.com/office/drawing/2014/main" val="3637776516"/>
                  </a:ext>
                </a:extLst>
              </a:tr>
              <a:tr h="37084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2"/>
                        </a:rPr>
                        <a:t>https://developer.mozilla.org/fr/docs/Web/HTTP/Headers/Cache-Control</a:t>
                      </a:r>
                      <a:endParaRPr lang="fr-FR" sz="1800" dirty="0">
                        <a:solidFill>
                          <a:srgbClr val="212121"/>
                        </a:solidFill>
                        <a:effectLst/>
                      </a:endParaRPr>
                    </a:p>
                    <a:p>
                      <a:endParaRPr lang="fr-FR"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REST cache HTTP/1.1</a:t>
            </a:r>
            <a:endParaRPr lang="fr-FR" dirty="0"/>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8" y="1027906"/>
            <a:ext cx="5667375"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
        <p:nvSpPr>
          <p:cNvPr id="4" name="Rectangle 3">
            <a:extLst>
              <a:ext uri="{FF2B5EF4-FFF2-40B4-BE49-F238E27FC236}">
                <a16:creationId xmlns:a16="http://schemas.microsoft.com/office/drawing/2014/main" id="{750E216E-8BF4-4F43-A6F4-D0352030F703}"/>
              </a:ext>
            </a:extLst>
          </p:cNvPr>
          <p:cNvSpPr/>
          <p:nvPr/>
        </p:nvSpPr>
        <p:spPr>
          <a:xfrm>
            <a:off x="211242" y="6068613"/>
            <a:ext cx="4222213" cy="307777"/>
          </a:xfrm>
          <a:prstGeom prst="rect">
            <a:avLst/>
          </a:prstGeom>
        </p:spPr>
        <p:txBody>
          <a:bodyPr wrap="square">
            <a:spAutoFit/>
          </a:bodyPr>
          <a:lstStyle/>
          <a:p>
            <a:r>
              <a:rPr lang="fr-FR" sz="1400" i="1" dirty="0">
                <a:solidFill>
                  <a:schemeClr val="accent1">
                    <a:lumMod val="75000"/>
                  </a:schemeClr>
                </a:solidFill>
              </a:rPr>
              <a:t>Example: </a:t>
            </a:r>
            <a:r>
              <a:rPr lang="fr-FR" sz="1400" i="1" dirty="0" err="1">
                <a:solidFill>
                  <a:schemeClr val="accent1">
                    <a:lumMod val="75000"/>
                  </a:schemeClr>
                </a:solidFill>
              </a:rPr>
              <a:t>Cache-Control:private,max-age</a:t>
            </a:r>
            <a:r>
              <a:rPr lang="fr-FR" sz="1400" i="1" dirty="0">
                <a:solidFill>
                  <a:schemeClr val="accent1">
                    <a:lumMod val="75000"/>
                  </a:schemeClr>
                </a:solidFill>
              </a:rPr>
              <a:t>=100 </a:t>
            </a:r>
            <a:endParaRPr lang="fr-FR" sz="1400" dirty="0"/>
          </a:p>
        </p:txBody>
      </p:sp>
    </p:spTree>
    <p:extLst>
      <p:ext uri="{BB962C8B-B14F-4D97-AF65-F5344CB8AC3E}">
        <p14:creationId xmlns:p14="http://schemas.microsoft.com/office/powerpoint/2010/main" val="2319944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540D24-4253-4F01-9F3D-B44686FEE4D5}"/>
              </a:ext>
            </a:extLst>
          </p:cNvPr>
          <p:cNvSpPr>
            <a:spLocks noGrp="1"/>
          </p:cNvSpPr>
          <p:nvPr>
            <p:ph type="title"/>
          </p:nvPr>
        </p:nvSpPr>
        <p:spPr/>
        <p:txBody>
          <a:bodyPr/>
          <a:lstStyle/>
          <a:p>
            <a:r>
              <a:rPr lang="fr-FR" dirty="0"/>
              <a:t>REST cache HTTP/1.1 : Assets </a:t>
            </a:r>
            <a:r>
              <a:rPr lang="fr-FR" dirty="0" err="1"/>
              <a:t>static</a:t>
            </a:r>
            <a:endParaRPr lang="fr-FR" dirty="0"/>
          </a:p>
        </p:txBody>
      </p:sp>
      <p:sp>
        <p:nvSpPr>
          <p:cNvPr id="3" name="Espace réservé du contenu 2">
            <a:extLst>
              <a:ext uri="{FF2B5EF4-FFF2-40B4-BE49-F238E27FC236}">
                <a16:creationId xmlns:a16="http://schemas.microsoft.com/office/drawing/2014/main" id="{E9DD6C2B-FAC9-4F24-8E5F-6B1CF2A46B18}"/>
              </a:ext>
            </a:extLst>
          </p:cNvPr>
          <p:cNvSpPr>
            <a:spLocks noGrp="1"/>
          </p:cNvSpPr>
          <p:nvPr>
            <p:ph idx="1"/>
          </p:nvPr>
        </p:nvSpPr>
        <p:spPr/>
        <p:txBody>
          <a:bodyPr/>
          <a:lstStyle/>
          <a:p>
            <a:pPr marL="0" indent="0">
              <a:buNone/>
            </a:pPr>
            <a:r>
              <a:rPr lang="en-US" dirty="0">
                <a:solidFill>
                  <a:srgbClr val="0070C0"/>
                </a:solidFill>
              </a:rPr>
              <a:t>Version 1.0.0</a:t>
            </a:r>
          </a:p>
          <a:p>
            <a:pPr marL="0" indent="0">
              <a:buNone/>
            </a:pPr>
            <a:r>
              <a:rPr lang="en-US" dirty="0"/>
              <a:t>&lt;link </a:t>
            </a:r>
            <a:r>
              <a:rPr lang="en-US" dirty="0" err="1"/>
              <a:t>href</a:t>
            </a:r>
            <a:r>
              <a:rPr lang="en-US" dirty="0"/>
              <a:t>="./static/</a:t>
            </a:r>
            <a:r>
              <a:rPr lang="en-US" dirty="0" err="1"/>
              <a:t>css</a:t>
            </a:r>
            <a:r>
              <a:rPr lang="en-US" dirty="0"/>
              <a:t>/</a:t>
            </a:r>
            <a:r>
              <a:rPr lang="en-US" dirty="0">
                <a:solidFill>
                  <a:srgbClr val="0070C0"/>
                </a:solidFill>
              </a:rPr>
              <a:t>1.251f08ce</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p>
          <a:p>
            <a:pPr marL="0" indent="0">
              <a:buNone/>
            </a:pPr>
            <a:endParaRPr lang="fr-FR" i="1" dirty="0">
              <a:solidFill>
                <a:schemeClr val="accent1">
                  <a:lumMod val="75000"/>
                </a:schemeClr>
              </a:solidFill>
            </a:endParaRPr>
          </a:p>
          <a:p>
            <a:pPr marL="0" indent="0">
              <a:buNone/>
            </a:pPr>
            <a:endParaRPr lang="fr-FR" i="1" dirty="0">
              <a:solidFill>
                <a:schemeClr val="accent1">
                  <a:lumMod val="75000"/>
                </a:schemeClr>
              </a:solidFill>
            </a:endParaRPr>
          </a:p>
          <a:p>
            <a:pPr marL="0" indent="0">
              <a:buNone/>
            </a:pPr>
            <a:r>
              <a:rPr lang="en-US" dirty="0">
                <a:solidFill>
                  <a:srgbClr val="00B050"/>
                </a:solidFill>
              </a:rPr>
              <a:t>Version 1.0.0</a:t>
            </a:r>
            <a:endParaRPr lang="fr-FR" i="1" dirty="0">
              <a:solidFill>
                <a:srgbClr val="00B050"/>
              </a:solidFill>
            </a:endParaRPr>
          </a:p>
          <a:p>
            <a:pPr marL="0" indent="0">
              <a:buNone/>
            </a:pPr>
            <a:r>
              <a:rPr lang="en-US" dirty="0"/>
              <a:t>&lt;link </a:t>
            </a:r>
            <a:r>
              <a:rPr lang="en-US" dirty="0" err="1"/>
              <a:t>href</a:t>
            </a:r>
            <a:r>
              <a:rPr lang="en-US" dirty="0"/>
              <a:t>="./static/</a:t>
            </a:r>
            <a:r>
              <a:rPr lang="en-US" dirty="0" err="1"/>
              <a:t>css</a:t>
            </a:r>
            <a:r>
              <a:rPr lang="en-US" dirty="0"/>
              <a:t>/</a:t>
            </a:r>
            <a:r>
              <a:rPr lang="en-US" dirty="0">
                <a:solidFill>
                  <a:srgbClr val="00B050"/>
                </a:solidFill>
              </a:rPr>
              <a:t>1.c9f85026</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endParaRPr lang="fr-FR" dirty="0"/>
          </a:p>
          <a:p>
            <a:pPr marL="0" indent="0">
              <a:buNone/>
            </a:pPr>
            <a:endParaRPr lang="fr-FR" dirty="0"/>
          </a:p>
        </p:txBody>
      </p:sp>
    </p:spTree>
    <p:extLst>
      <p:ext uri="{BB962C8B-B14F-4D97-AF65-F5344CB8AC3E}">
        <p14:creationId xmlns:p14="http://schemas.microsoft.com/office/powerpoint/2010/main" val="9158118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590889"/>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85</a:t>
            </a:fld>
            <a:endParaRPr lang="fr-FR"/>
          </a:p>
        </p:txBody>
      </p:sp>
    </p:spTree>
    <p:extLst>
      <p:ext uri="{BB962C8B-B14F-4D97-AF65-F5344CB8AC3E}">
        <p14:creationId xmlns:p14="http://schemas.microsoft.com/office/powerpoint/2010/main" val="7070377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pic>
        <p:nvPicPr>
          <p:cNvPr id="6" name="Image 5">
            <a:extLst>
              <a:ext uri="{FF2B5EF4-FFF2-40B4-BE49-F238E27FC236}">
                <a16:creationId xmlns:a16="http://schemas.microsoft.com/office/drawing/2014/main" id="{3E29F637-05A9-4C09-904C-9F02387EDACB}"/>
              </a:ext>
            </a:extLst>
          </p:cNvPr>
          <p:cNvPicPr>
            <a:picLocks noChangeAspect="1"/>
          </p:cNvPicPr>
          <p:nvPr/>
        </p:nvPicPr>
        <p:blipFill rotWithShape="1">
          <a:blip r:embed="rId2"/>
          <a:srcRect b="6082"/>
          <a:stretch/>
        </p:blipFill>
        <p:spPr>
          <a:xfrm>
            <a:off x="1708873" y="1798184"/>
            <a:ext cx="8497310" cy="3753509"/>
          </a:xfrm>
          <a:prstGeom prst="rect">
            <a:avLst/>
          </a:prstGeom>
        </p:spPr>
      </p:pic>
      <p:sp>
        <p:nvSpPr>
          <p:cNvPr id="7" name="Rectangle 6">
            <a:extLst>
              <a:ext uri="{FF2B5EF4-FFF2-40B4-BE49-F238E27FC236}">
                <a16:creationId xmlns:a16="http://schemas.microsoft.com/office/drawing/2014/main" id="{41E73B7B-131B-40B3-A789-74890AB7F255}"/>
              </a:ext>
            </a:extLst>
          </p:cNvPr>
          <p:cNvSpPr/>
          <p:nvPr/>
        </p:nvSpPr>
        <p:spPr>
          <a:xfrm>
            <a:off x="3589184" y="5696592"/>
            <a:ext cx="3997633" cy="369332"/>
          </a:xfrm>
          <a:prstGeom prst="rect">
            <a:avLst/>
          </a:prstGeom>
        </p:spPr>
        <p:txBody>
          <a:bodyPr wrap="none">
            <a:spAutoFit/>
          </a:bodyPr>
          <a:lstStyle/>
          <a:p>
            <a:r>
              <a:rPr lang="fr-FR" dirty="0">
                <a:hlinkClick r:id="rId3"/>
              </a:rPr>
              <a:t>http://course-rest.azurewebsites.net/api</a:t>
            </a:r>
            <a:endParaRPr lang="fr-FR" dirty="0"/>
          </a:p>
        </p:txBody>
      </p:sp>
    </p:spTree>
    <p:extLst>
      <p:ext uri="{BB962C8B-B14F-4D97-AF65-F5344CB8AC3E}">
        <p14:creationId xmlns:p14="http://schemas.microsoft.com/office/powerpoint/2010/main" val="3351072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389381"/>
          </a:xfrm>
        </p:spPr>
        <p:txBody>
          <a:bodyPr>
            <a:normAutofit/>
          </a:bodyPr>
          <a:lstStyle/>
          <a:p>
            <a:r>
              <a:rPr lang="fr-FR" sz="3600" dirty="0"/>
              <a:t>Il existe actuellement plusieurs formats standardisés ou non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endParaRPr lang="fr-FR" sz="3200" dirty="0"/>
          </a:p>
          <a:p>
            <a:pPr lvl="1"/>
            <a:r>
              <a:rPr lang="fr-FR" sz="3200" dirty="0"/>
              <a:t>Custom: comme GitHub, inventer son propre format</a:t>
            </a:r>
          </a:p>
          <a:p>
            <a:pPr lvl="2"/>
            <a:r>
              <a:rPr lang="fr-FR" sz="2800" dirty="0">
                <a:hlinkClick r:id="rId5"/>
              </a:rPr>
              <a:t>https://api.github.com</a:t>
            </a:r>
            <a:endParaRPr lang="fr-FR" sz="2800" dirty="0"/>
          </a:p>
          <a:p>
            <a:pPr lvl="1"/>
            <a:r>
              <a:rPr lang="fr-FR" sz="3200" dirty="0"/>
              <a:t>Etc.</a:t>
            </a:r>
          </a:p>
          <a:p>
            <a:endParaRPr lang="fr-FR" sz="36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87</a:t>
            </a:fld>
            <a:endParaRPr lang="fr-FR"/>
          </a:p>
        </p:txBody>
      </p:sp>
    </p:spTree>
    <p:extLst>
      <p:ext uri="{BB962C8B-B14F-4D97-AF65-F5344CB8AC3E}">
        <p14:creationId xmlns:p14="http://schemas.microsoft.com/office/powerpoint/2010/main" val="33492851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156" y="-87490"/>
            <a:ext cx="10515600" cy="1325563"/>
          </a:xfrm>
        </p:spPr>
        <p:txBody>
          <a:bodyPr/>
          <a:lstStyle/>
          <a:p>
            <a:r>
              <a:rPr lang="fr-FR" dirty="0"/>
              <a:t>HATEOAS: JSON-LD</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88</a:t>
            </a:fld>
            <a:endParaRPr lang="fr-FR"/>
          </a:p>
        </p:txBody>
      </p:sp>
      <p:sp>
        <p:nvSpPr>
          <p:cNvPr id="6" name="Rectangle 5"/>
          <p:cNvSpPr/>
          <p:nvPr/>
        </p:nvSpPr>
        <p:spPr>
          <a:xfrm>
            <a:off x="206156" y="907512"/>
            <a:ext cx="5753101" cy="6247864"/>
          </a:xfrm>
          <a:prstGeom prst="rect">
            <a:avLst/>
          </a:prstGeom>
        </p:spPr>
        <p:txBody>
          <a:bodyPr wrap="square">
            <a:spAutoFit/>
          </a:bodyPr>
          <a:lstStyle/>
          <a:p>
            <a:r>
              <a:rPr lang="en-US" sz="2000" b="1" dirty="0"/>
              <a:t>Linked Data</a:t>
            </a:r>
          </a:p>
          <a:p>
            <a:r>
              <a:rPr lang="en-US" sz="2000" dirty="0">
                <a:hlinkClick r:id="rId2"/>
              </a:rPr>
              <a:t>Linked Data</a:t>
            </a:r>
            <a:r>
              <a:rPr lang="en-US" sz="2000" dirty="0"/>
              <a:t> empowers people that publish and use information on the Web. It is a way to create a network of standards-based, machine-readable data across Web sites. It allows an application to start at one piece of Linked Data, and follow embedded links to other pieces of Linked Data that are hosted on different sites across the Web.</a:t>
            </a:r>
          </a:p>
          <a:p>
            <a:endParaRPr lang="en-US" sz="2000" dirty="0"/>
          </a:p>
          <a:p>
            <a:r>
              <a:rPr lang="en-US" sz="2000" b="1" dirty="0"/>
              <a:t>JSON-LD</a:t>
            </a:r>
          </a:p>
          <a:p>
            <a:r>
              <a:rPr lang="en-US" sz="2000" dirty="0"/>
              <a:t>JSON-LD is a lightweight Linked Data format. It is easy for humans to read and write. It is based on the already successful JSON format and provides a way to help JSON data interoperate at Web-scale. JSON-LD is an ideal data format for programming environments, REST Web services, and unstructured databases such as </a:t>
            </a:r>
            <a:r>
              <a:rPr lang="en-US" sz="2000" dirty="0" err="1"/>
              <a:t>CouchDB</a:t>
            </a:r>
            <a:r>
              <a:rPr lang="en-US" sz="2000" dirty="0"/>
              <a:t> and MongoDB.</a:t>
            </a:r>
          </a:p>
          <a:p>
            <a:endParaRPr lang="en-US" sz="2000" dirty="0"/>
          </a:p>
          <a:p>
            <a:r>
              <a:rPr lang="en-US" sz="2000" dirty="0"/>
              <a:t>Content-type: application/</a:t>
            </a:r>
            <a:r>
              <a:rPr lang="en-US" sz="2000" dirty="0" err="1"/>
              <a:t>ld+json</a:t>
            </a:r>
            <a:endParaRPr lang="en-US" sz="2000" dirty="0"/>
          </a:p>
          <a:p>
            <a:endParaRPr lang="en-US" sz="2000" dirty="0"/>
          </a:p>
        </p:txBody>
      </p:sp>
      <p:sp>
        <p:nvSpPr>
          <p:cNvPr id="7" name="Rectangle 6"/>
          <p:cNvSpPr/>
          <p:nvPr/>
        </p:nvSpPr>
        <p:spPr>
          <a:xfrm>
            <a:off x="6166426" y="2300468"/>
            <a:ext cx="5856622" cy="5693866"/>
          </a:xfrm>
          <a:prstGeom prst="rect">
            <a:avLst/>
          </a:prstGeom>
        </p:spPr>
        <p:txBody>
          <a:bodyPr wrap="square">
            <a:spAutoFit/>
          </a:bodyPr>
          <a:lstStyle/>
          <a:p>
            <a:pPr algn="ctr"/>
            <a:r>
              <a:rPr lang="fr-FR" sz="2400" dirty="0">
                <a:hlinkClick r:id="rId3"/>
              </a:rPr>
              <a:t>http://json-ld.org</a:t>
            </a:r>
            <a:endParaRPr lang="fr-FR" sz="2400" dirty="0"/>
          </a:p>
          <a:p>
            <a:endParaRPr lang="fr-FR" sz="2400" dirty="0"/>
          </a:p>
          <a:p>
            <a:pPr marL="342900" indent="-342900">
              <a:buFont typeface="Arial" panose="020B0604020202020204" pitchFamily="34" charset="0"/>
              <a:buChar char="•"/>
            </a:pPr>
            <a:r>
              <a:rPr lang="fr-FR" sz="2400" dirty="0"/>
              <a:t>JSON-LD </a:t>
            </a:r>
            <a:r>
              <a:rPr lang="fr-FR" sz="2400" dirty="0" err="1"/>
              <a:t>can</a:t>
            </a:r>
            <a:r>
              <a:rPr lang="fr-FR" sz="2400" dirty="0"/>
              <a:t> </a:t>
            </a:r>
            <a:r>
              <a:rPr lang="fr-FR" sz="2400" dirty="0" err="1"/>
              <a:t>be</a:t>
            </a:r>
            <a:r>
              <a:rPr lang="fr-FR" sz="2400" dirty="0"/>
              <a:t> </a:t>
            </a:r>
            <a:r>
              <a:rPr lang="fr-FR" sz="2400" dirty="0" err="1"/>
              <a:t>added</a:t>
            </a:r>
            <a:r>
              <a:rPr lang="fr-FR" sz="2400" dirty="0"/>
              <a:t> to an </a:t>
            </a:r>
            <a:r>
              <a:rPr lang="fr-FR" sz="2400" dirty="0" err="1"/>
              <a:t>exsiting</a:t>
            </a:r>
            <a:r>
              <a:rPr lang="fr-FR" sz="2400" dirty="0"/>
              <a:t> API.</a:t>
            </a:r>
          </a:p>
          <a:p>
            <a:pPr marL="285750" indent="-285750">
              <a:buFont typeface="Arial" panose="020B0604020202020204" pitchFamily="34" charset="0"/>
              <a:buChar char="•"/>
            </a:pPr>
            <a:r>
              <a:rPr lang="en-US" sz="2400" dirty="0"/>
              <a:t>JSON-LD is being developed by the W3C </a:t>
            </a:r>
            <a:r>
              <a:rPr lang="en-US" sz="2400" dirty="0">
                <a:hlinkClick r:id="rId4"/>
              </a:rPr>
              <a:t>JSON-LD Community Group</a:t>
            </a:r>
            <a:r>
              <a:rPr lang="en-US" sz="2400" dirty="0"/>
              <a:t>. </a:t>
            </a:r>
          </a:p>
          <a:p>
            <a:pPr marL="285750" indent="-285750">
              <a:buFont typeface="Arial" panose="020B0604020202020204" pitchFamily="34" charset="0"/>
              <a:buChar char="•"/>
            </a:pPr>
            <a:r>
              <a:rPr lang="en-US" sz="2400" dirty="0"/>
              <a:t>It is a </a:t>
            </a:r>
            <a:r>
              <a:rPr lang="en-US" sz="2400" dirty="0">
                <a:hlinkClick r:id="rId5"/>
              </a:rPr>
              <a:t>W3C Recommendation</a:t>
            </a:r>
            <a:r>
              <a:rPr lang="en-US" sz="2400" dirty="0"/>
              <a:t> as of 16 January 2014</a:t>
            </a:r>
          </a:p>
          <a:p>
            <a:pPr marL="285750" indent="-285750">
              <a:buFont typeface="Arial" panose="020B0604020202020204" pitchFamily="34" charset="0"/>
              <a:buChar char="•"/>
            </a:pPr>
            <a:r>
              <a:rPr lang="en-US" sz="2400" dirty="0"/>
              <a:t>Used by Google inside</a:t>
            </a:r>
          </a:p>
          <a:p>
            <a:pPr marL="742950" lvl="1" indent="-285750">
              <a:buFont typeface="Arial" panose="020B0604020202020204" pitchFamily="34" charset="0"/>
              <a:buChar char="•"/>
            </a:pPr>
            <a:r>
              <a:rPr lang="en-US" sz="2400" dirty="0"/>
              <a:t>Webpage</a:t>
            </a:r>
          </a:p>
          <a:p>
            <a:pPr marL="742950" lvl="1" indent="-285750">
              <a:buFont typeface="Arial" panose="020B0604020202020204" pitchFamily="34" charset="0"/>
              <a:buChar char="•"/>
            </a:pPr>
            <a:r>
              <a:rPr lang="fr-FR" sz="2400" dirty="0"/>
              <a:t>Email (</a:t>
            </a:r>
            <a:r>
              <a:rPr lang="fr-FR" sz="2400" dirty="0" err="1"/>
              <a:t>google</a:t>
            </a:r>
            <a:r>
              <a:rPr lang="fr-FR" sz="2400" dirty="0"/>
              <a:t> </a:t>
            </a:r>
            <a:r>
              <a:rPr lang="fr-FR" sz="2400" dirty="0" err="1"/>
              <a:t>can</a:t>
            </a:r>
            <a:r>
              <a:rPr lang="fr-FR" sz="2400" dirty="0"/>
              <a:t> </a:t>
            </a:r>
            <a:r>
              <a:rPr lang="fr-FR" sz="2400" dirty="0" err="1"/>
              <a:t>detect</a:t>
            </a:r>
            <a:r>
              <a:rPr lang="fr-FR" sz="2400" dirty="0"/>
              <a:t> </a:t>
            </a:r>
            <a:r>
              <a:rPr lang="fr-FR" sz="2400" dirty="0" err="1"/>
              <a:t>your</a:t>
            </a:r>
            <a:r>
              <a:rPr lang="fr-FR" sz="2400" dirty="0"/>
              <a:t> plane ticket)</a:t>
            </a:r>
          </a:p>
          <a:p>
            <a:pPr marL="742950" lvl="1" indent="-285750">
              <a:buFont typeface="Arial" panose="020B0604020202020204" pitchFamily="34" charset="0"/>
              <a:buChar char="•"/>
            </a:pPr>
            <a:r>
              <a:rPr lang="fr-FR" sz="2400" dirty="0" err="1"/>
              <a:t>Rest</a:t>
            </a:r>
            <a:r>
              <a:rPr lang="fr-FR" sz="2400" dirty="0"/>
              <a:t> API</a:t>
            </a:r>
          </a:p>
          <a:p>
            <a:pPr marL="742950" lvl="1" indent="-285750">
              <a:buFont typeface="Arial" panose="020B0604020202020204" pitchFamily="34" charset="0"/>
              <a:buChar char="•"/>
            </a:pPr>
            <a:endParaRPr lang="fr-FR" sz="2400" dirty="0"/>
          </a:p>
          <a:p>
            <a:endParaRPr lang="fr-FR" sz="2400" dirty="0"/>
          </a:p>
          <a:p>
            <a:endParaRPr lang="fr-FR" sz="2800" dirty="0"/>
          </a:p>
        </p:txBody>
      </p:sp>
      <p:pic>
        <p:nvPicPr>
          <p:cNvPr id="8" name="Image 7"/>
          <p:cNvPicPr>
            <a:picLocks noChangeAspect="1"/>
          </p:cNvPicPr>
          <p:nvPr/>
        </p:nvPicPr>
        <p:blipFill rotWithShape="1">
          <a:blip r:embed="rId6"/>
          <a:srcRect l="2416" t="6407" r="25824" b="6141"/>
          <a:stretch/>
        </p:blipFill>
        <p:spPr>
          <a:xfrm>
            <a:off x="6096000" y="143056"/>
            <a:ext cx="5799593" cy="2157412"/>
          </a:xfrm>
          <a:prstGeom prst="rect">
            <a:avLst/>
          </a:prstGeom>
        </p:spPr>
      </p:pic>
    </p:spTree>
    <p:extLst>
      <p:ext uri="{BB962C8B-B14F-4D97-AF65-F5344CB8AC3E}">
        <p14:creationId xmlns:p14="http://schemas.microsoft.com/office/powerpoint/2010/main" val="4289389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9DBBA-3C58-4C32-9B3F-B7CD5B598562}"/>
              </a:ext>
            </a:extLst>
          </p:cNvPr>
          <p:cNvSpPr>
            <a:spLocks noGrp="1"/>
          </p:cNvSpPr>
          <p:nvPr>
            <p:ph type="title"/>
          </p:nvPr>
        </p:nvSpPr>
        <p:spPr/>
        <p:txBody>
          <a:bodyPr/>
          <a:lstStyle/>
          <a:p>
            <a:r>
              <a:rPr lang="fr-FR" dirty="0" err="1"/>
              <a:t>OpenAPI</a:t>
            </a:r>
            <a:r>
              <a:rPr lang="fr-FR" dirty="0"/>
              <a:t> </a:t>
            </a:r>
            <a:r>
              <a:rPr lang="fr-FR" dirty="0" err="1"/>
              <a:t>Specification</a:t>
            </a:r>
            <a:endParaRPr lang="fr-FR" dirty="0"/>
          </a:p>
        </p:txBody>
      </p:sp>
      <p:sp>
        <p:nvSpPr>
          <p:cNvPr id="3" name="Espace réservé du contenu 2">
            <a:extLst>
              <a:ext uri="{FF2B5EF4-FFF2-40B4-BE49-F238E27FC236}">
                <a16:creationId xmlns:a16="http://schemas.microsoft.com/office/drawing/2014/main" id="{A1F0052A-30E4-4603-B8D9-C406F56FD82C}"/>
              </a:ext>
            </a:extLst>
          </p:cNvPr>
          <p:cNvSpPr>
            <a:spLocks noGrp="1"/>
          </p:cNvSpPr>
          <p:nvPr>
            <p:ph idx="1"/>
          </p:nvPr>
        </p:nvSpPr>
        <p:spPr>
          <a:xfrm>
            <a:off x="1770858" y="6051550"/>
            <a:ext cx="10515600" cy="477590"/>
          </a:xfrm>
        </p:spPr>
        <p:txBody>
          <a:bodyPr/>
          <a:lstStyle/>
          <a:p>
            <a:pPr marL="0" indent="0">
              <a:buNone/>
            </a:pPr>
            <a:r>
              <a:rPr lang="fr-FR" dirty="0">
                <a:hlinkClick r:id="rId2"/>
              </a:rPr>
              <a:t>https://github.com/OAI/OpenAPI-Specification</a:t>
            </a:r>
            <a:endParaRPr lang="fr-FR" dirty="0"/>
          </a:p>
          <a:p>
            <a:endParaRPr lang="fr-FR" dirty="0"/>
          </a:p>
        </p:txBody>
      </p:sp>
      <p:pic>
        <p:nvPicPr>
          <p:cNvPr id="5" name="Image 4">
            <a:extLst>
              <a:ext uri="{FF2B5EF4-FFF2-40B4-BE49-F238E27FC236}">
                <a16:creationId xmlns:a16="http://schemas.microsoft.com/office/drawing/2014/main" id="{92CBD772-D64A-48AA-ACB3-06CCE9D81401}"/>
              </a:ext>
            </a:extLst>
          </p:cNvPr>
          <p:cNvPicPr>
            <a:picLocks noChangeAspect="1"/>
          </p:cNvPicPr>
          <p:nvPr/>
        </p:nvPicPr>
        <p:blipFill rotWithShape="1">
          <a:blip r:embed="rId3"/>
          <a:srcRect t="9897"/>
          <a:stretch/>
        </p:blipFill>
        <p:spPr>
          <a:xfrm>
            <a:off x="1443615" y="1376219"/>
            <a:ext cx="8658225" cy="4582966"/>
          </a:xfrm>
          <a:prstGeom prst="rect">
            <a:avLst/>
          </a:prstGeom>
        </p:spPr>
      </p:pic>
    </p:spTree>
    <p:extLst>
      <p:ext uri="{BB962C8B-B14F-4D97-AF65-F5344CB8AC3E}">
        <p14:creationId xmlns:p14="http://schemas.microsoft.com/office/powerpoint/2010/main" val="339426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Swagger</a:t>
            </a:r>
            <a:endParaRPr lang="fr-FR" dirty="0"/>
          </a:p>
        </p:txBody>
      </p:sp>
      <p:sp>
        <p:nvSpPr>
          <p:cNvPr id="3" name="Espace réservé du contenu 2"/>
          <p:cNvSpPr>
            <a:spLocks noGrp="1"/>
          </p:cNvSpPr>
          <p:nvPr>
            <p:ph idx="1"/>
          </p:nvPr>
        </p:nvSpPr>
        <p:spPr>
          <a:xfrm>
            <a:off x="423862" y="1468619"/>
            <a:ext cx="11520488" cy="5017905"/>
          </a:xfrm>
        </p:spPr>
        <p:txBody>
          <a:bodyPr>
            <a:normAutofit fontScale="92500" lnSpcReduction="10000"/>
          </a:bodyPr>
          <a:lstStyle/>
          <a:p>
            <a:r>
              <a:rPr lang="fr-FR" sz="3600" dirty="0" err="1"/>
              <a:t>Swagger</a:t>
            </a:r>
            <a:r>
              <a:rPr lang="fr-FR" sz="3600" dirty="0"/>
              <a:t> permet de documenter et d’exposer la documentation de son API : </a:t>
            </a:r>
            <a:r>
              <a:rPr lang="fr-FR" sz="3900" dirty="0">
                <a:hlinkClick r:id="rId2"/>
              </a:rPr>
              <a:t>http://swagger.io</a:t>
            </a:r>
            <a:endParaRPr lang="fr-FR" sz="3900" dirty="0"/>
          </a:p>
          <a:p>
            <a:r>
              <a:rPr lang="fr-FR" sz="3600" dirty="0"/>
              <a:t>C’est une spécification qui permet de décrire et documenter son API REST </a:t>
            </a:r>
            <a:r>
              <a:rPr lang="fr-FR" sz="3600" dirty="0">
                <a:solidFill>
                  <a:schemeClr val="bg1">
                    <a:lumMod val="65000"/>
                  </a:schemeClr>
                </a:solidFill>
              </a:rPr>
              <a:t>(un peu comme un fichier WSDL en SOAP)</a:t>
            </a:r>
          </a:p>
          <a:p>
            <a:pPr lvl="1"/>
            <a:r>
              <a:rPr lang="fr-FR" sz="3200" dirty="0">
                <a:solidFill>
                  <a:srgbClr val="00B050"/>
                </a:solidFill>
              </a:rPr>
              <a:t>Compréhensible ordinateur </a:t>
            </a:r>
            <a:r>
              <a:rPr lang="fr-FR" sz="3200" dirty="0"/>
              <a:t>: De nombreux outils (génération automatique d’interface web de documentation qui permet de tester)</a:t>
            </a:r>
          </a:p>
          <a:p>
            <a:pPr lvl="2"/>
            <a:r>
              <a:rPr lang="fr-FR" sz="2800" dirty="0"/>
              <a:t>Permet de générer du code pour appeler l’API</a:t>
            </a:r>
          </a:p>
          <a:p>
            <a:pPr lvl="2"/>
            <a:r>
              <a:rPr lang="fr-FR" sz="2800" dirty="0"/>
              <a:t>Implémenté dans de nombreux langage (C#, Java, node.js, etc.)</a:t>
            </a:r>
          </a:p>
          <a:p>
            <a:pPr lvl="1"/>
            <a:r>
              <a:rPr lang="fr-FR" sz="3200" dirty="0">
                <a:solidFill>
                  <a:srgbClr val="00B050"/>
                </a:solidFill>
              </a:rPr>
              <a:t>Compréhensible humain</a:t>
            </a:r>
            <a:r>
              <a:rPr lang="fr-FR" sz="3200" dirty="0"/>
              <a:t> :Utilisé en entreprise pour exposer son API à des partenaires internes ou externes à son entreprise.</a:t>
            </a:r>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90</a:t>
            </a:fld>
            <a:endParaRPr lang="fr-FR"/>
          </a:p>
        </p:txBody>
      </p:sp>
    </p:spTree>
    <p:extLst>
      <p:ext uri="{BB962C8B-B14F-4D97-AF65-F5344CB8AC3E}">
        <p14:creationId xmlns:p14="http://schemas.microsoft.com/office/powerpoint/2010/main" val="2974171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5614A4-B0CC-4E7E-999D-34B6C9285012}"/>
              </a:ext>
            </a:extLst>
          </p:cNvPr>
          <p:cNvSpPr>
            <a:spLocks noGrp="1"/>
          </p:cNvSpPr>
          <p:nvPr>
            <p:ph type="title"/>
          </p:nvPr>
        </p:nvSpPr>
        <p:spPr/>
        <p:txBody>
          <a:bodyPr/>
          <a:lstStyle/>
          <a:p>
            <a:r>
              <a:rPr lang="fr-FR" dirty="0" err="1"/>
              <a:t>Swagger</a:t>
            </a:r>
            <a:r>
              <a:rPr lang="fr-FR" dirty="0"/>
              <a:t> </a:t>
            </a:r>
            <a:r>
              <a:rPr lang="fr-FR" dirty="0" err="1"/>
              <a:t>demo</a:t>
            </a:r>
            <a:r>
              <a:rPr lang="fr-FR" dirty="0"/>
              <a:t> en C#</a:t>
            </a:r>
          </a:p>
        </p:txBody>
      </p:sp>
      <p:sp>
        <p:nvSpPr>
          <p:cNvPr id="3" name="Espace réservé du contenu 2">
            <a:extLst>
              <a:ext uri="{FF2B5EF4-FFF2-40B4-BE49-F238E27FC236}">
                <a16:creationId xmlns:a16="http://schemas.microsoft.com/office/drawing/2014/main" id="{52AF98C9-629A-424E-AA9C-063B7782834F}"/>
              </a:ext>
            </a:extLst>
          </p:cNvPr>
          <p:cNvSpPr>
            <a:spLocks noGrp="1"/>
          </p:cNvSpPr>
          <p:nvPr>
            <p:ph idx="1"/>
          </p:nvPr>
        </p:nvSpPr>
        <p:spPr/>
        <p:txBody>
          <a:bodyPr/>
          <a:lstStyle/>
          <a:p>
            <a:endParaRPr lang="fr-FR" dirty="0"/>
          </a:p>
          <a:p>
            <a:r>
              <a:rPr lang="fr-FR" dirty="0">
                <a:hlinkClick r:id="rId2"/>
              </a:rPr>
              <a:t>https://github.com/domaindrivendev/Swashbuckle</a:t>
            </a:r>
            <a:endParaRPr lang="fr-FR" dirty="0"/>
          </a:p>
          <a:p>
            <a:pPr marL="0" indent="0">
              <a:buNone/>
            </a:pPr>
            <a:endParaRPr lang="fr-FR" dirty="0">
              <a:hlinkClick r:id="rId3"/>
            </a:endParaRPr>
          </a:p>
          <a:p>
            <a:r>
              <a:rPr lang="fr-FR" dirty="0">
                <a:hlinkClick r:id="rId3"/>
              </a:rPr>
              <a:t>http://petstore.swagger.io</a:t>
            </a:r>
            <a:endParaRPr lang="fr-FR" dirty="0"/>
          </a:p>
          <a:p>
            <a:endParaRPr lang="fr-FR" dirty="0">
              <a:hlinkClick r:id="rId4"/>
            </a:endParaRPr>
          </a:p>
          <a:p>
            <a:r>
              <a:rPr lang="fr-FR" dirty="0">
                <a:hlinkClick r:id="rId4"/>
              </a:rPr>
              <a:t>https://github.com/Azure/autorest</a:t>
            </a:r>
            <a:endParaRPr lang="fr-FR" dirty="0"/>
          </a:p>
          <a:p>
            <a:r>
              <a:rPr lang="fr-FR" dirty="0"/>
              <a:t>javascript</a:t>
            </a:r>
          </a:p>
          <a:p>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FF4C6D8-2D7E-4D97-A3E3-65F9F72F036F}"/>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91</a:t>
            </a:fld>
            <a:endParaRPr lang="fr-FR"/>
          </a:p>
        </p:txBody>
      </p:sp>
    </p:spTree>
    <p:extLst>
      <p:ext uri="{BB962C8B-B14F-4D97-AF65-F5344CB8AC3E}">
        <p14:creationId xmlns:p14="http://schemas.microsoft.com/office/powerpoint/2010/main" val="29738667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Graphql</a:t>
            </a:r>
            <a:endParaRPr lang="fr-FR" dirty="0"/>
          </a:p>
        </p:txBody>
      </p:sp>
      <p:sp>
        <p:nvSpPr>
          <p:cNvPr id="3" name="Espace réservé du contenu 2"/>
          <p:cNvSpPr>
            <a:spLocks noGrp="1"/>
          </p:cNvSpPr>
          <p:nvPr>
            <p:ph idx="1"/>
          </p:nvPr>
        </p:nvSpPr>
        <p:spPr>
          <a:xfrm>
            <a:off x="423862" y="1468619"/>
            <a:ext cx="11520488" cy="5017905"/>
          </a:xfrm>
        </p:spPr>
        <p:txBody>
          <a:bodyPr>
            <a:normAutofit/>
          </a:bodyPr>
          <a:lstStyle/>
          <a:p>
            <a:r>
              <a:rPr lang="fr-FR" sz="3600" dirty="0">
                <a:solidFill>
                  <a:srgbClr val="FF0000"/>
                </a:solidFill>
              </a:rPr>
              <a:t>Problématiques </a:t>
            </a:r>
            <a:r>
              <a:rPr lang="fr-FR" sz="3600" dirty="0"/>
              <a:t>: </a:t>
            </a:r>
          </a:p>
          <a:p>
            <a:pPr lvl="1"/>
            <a:r>
              <a:rPr lang="fr-FR" sz="3200" dirty="0"/>
              <a:t>Les </a:t>
            </a:r>
            <a:r>
              <a:rPr lang="fr-FR" sz="3200"/>
              <a:t>données chargées </a:t>
            </a:r>
            <a:r>
              <a:rPr lang="fr-FR" sz="3200" dirty="0"/>
              <a:t>pas forcément toutes utilisées</a:t>
            </a:r>
          </a:p>
          <a:p>
            <a:pPr lvl="1"/>
            <a:r>
              <a:rPr lang="fr-FR" sz="3200" dirty="0"/>
              <a:t>Au démarrage de certains sites web, le nombre de requête cliente REST est très élevé (&gt;10)</a:t>
            </a:r>
          </a:p>
          <a:p>
            <a:pPr lvl="2"/>
            <a:r>
              <a:rPr lang="fr-FR" sz="2800" dirty="0"/>
              <a:t>Cela entraine un fort ralentissement du premier chargement</a:t>
            </a:r>
          </a:p>
          <a:p>
            <a:pPr lvl="1"/>
            <a:endParaRPr lang="fr-FR" sz="3200" dirty="0"/>
          </a:p>
          <a:p>
            <a:r>
              <a:rPr lang="fr-FR" sz="3600" dirty="0">
                <a:solidFill>
                  <a:srgbClr val="00B050"/>
                </a:solidFill>
              </a:rPr>
              <a:t>Solution</a:t>
            </a:r>
            <a:r>
              <a:rPr lang="fr-FR" sz="3600" dirty="0"/>
              <a:t> :</a:t>
            </a:r>
          </a:p>
          <a:p>
            <a:pPr marL="0" indent="0" algn="ctr">
              <a:buNone/>
            </a:pPr>
            <a:r>
              <a:rPr lang="fr-FR" sz="4400" dirty="0">
                <a:hlinkClick r:id="rId2"/>
              </a:rPr>
              <a:t>http://graphql.org</a:t>
            </a:r>
            <a:endParaRPr lang="fr-FR" sz="4400" dirty="0"/>
          </a:p>
          <a:p>
            <a:endParaRPr lang="fr-FR" sz="3200"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92</a:t>
            </a:fld>
            <a:endParaRPr lang="fr-FR"/>
          </a:p>
        </p:txBody>
      </p:sp>
    </p:spTree>
    <p:extLst>
      <p:ext uri="{BB962C8B-B14F-4D97-AF65-F5344CB8AC3E}">
        <p14:creationId xmlns:p14="http://schemas.microsoft.com/office/powerpoint/2010/main" val="633296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E50DD9-30BF-4059-8C23-F439114B6042}"/>
              </a:ext>
            </a:extLst>
          </p:cNvPr>
          <p:cNvSpPr>
            <a:spLocks noGrp="1"/>
          </p:cNvSpPr>
          <p:nvPr>
            <p:ph type="title"/>
          </p:nvPr>
        </p:nvSpPr>
        <p:spPr/>
        <p:txBody>
          <a:bodyPr/>
          <a:lstStyle/>
          <a:p>
            <a:r>
              <a:rPr lang="fr-FR" dirty="0"/>
              <a:t>HTTP2</a:t>
            </a:r>
          </a:p>
        </p:txBody>
      </p:sp>
      <p:sp>
        <p:nvSpPr>
          <p:cNvPr id="3" name="Espace réservé du contenu 2">
            <a:extLst>
              <a:ext uri="{FF2B5EF4-FFF2-40B4-BE49-F238E27FC236}">
                <a16:creationId xmlns:a16="http://schemas.microsoft.com/office/drawing/2014/main" id="{C5D4286B-A193-44C6-ADBC-D9501B719E8B}"/>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9393616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BB74DB-610B-47CC-9EF6-28F231006B9A}"/>
              </a:ext>
            </a:extLst>
          </p:cNvPr>
          <p:cNvSpPr>
            <a:spLocks noGrp="1"/>
          </p:cNvSpPr>
          <p:nvPr>
            <p:ph type="title"/>
          </p:nvPr>
        </p:nvSpPr>
        <p:spPr/>
        <p:txBody>
          <a:bodyPr/>
          <a:lstStyle/>
          <a:p>
            <a:r>
              <a:rPr lang="fr-FR" dirty="0" err="1"/>
              <a:t>gRPC</a:t>
            </a:r>
            <a:endParaRPr lang="fr-FR" dirty="0"/>
          </a:p>
        </p:txBody>
      </p:sp>
      <p:sp>
        <p:nvSpPr>
          <p:cNvPr id="3" name="Espace réservé du contenu 2">
            <a:extLst>
              <a:ext uri="{FF2B5EF4-FFF2-40B4-BE49-F238E27FC236}">
                <a16:creationId xmlns:a16="http://schemas.microsoft.com/office/drawing/2014/main" id="{BB7E94E7-DAE7-4C0C-A4EA-2D493696B6C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46063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Comparaison</a:t>
            </a:r>
          </a:p>
        </p:txBody>
      </p:sp>
      <p:graphicFrame>
        <p:nvGraphicFramePr>
          <p:cNvPr id="4" name="Tableau 3"/>
          <p:cNvGraphicFramePr>
            <a:graphicFrameLocks noGrp="1"/>
          </p:cNvGraphicFramePr>
          <p:nvPr>
            <p:extLst>
              <p:ext uri="{D42A27DB-BD31-4B8C-83A1-F6EECF244321}">
                <p14:modId xmlns:p14="http://schemas.microsoft.com/office/powerpoint/2010/main" val="2510052866"/>
              </p:ext>
            </p:extLst>
          </p:nvPr>
        </p:nvGraphicFramePr>
        <p:xfrm>
          <a:off x="1470600" y="1002865"/>
          <a:ext cx="9212710" cy="4990556"/>
        </p:xfrm>
        <a:graphic>
          <a:graphicData uri="http://schemas.openxmlformats.org/drawingml/2006/table">
            <a:tbl>
              <a:tblPr firstRow="1" bandRow="1">
                <a:tableStyleId>{5C22544A-7EE6-4342-B048-85BDC9FD1C3A}</a:tableStyleId>
              </a:tblPr>
              <a:tblGrid>
                <a:gridCol w="2039238">
                  <a:extLst>
                    <a:ext uri="{9D8B030D-6E8A-4147-A177-3AD203B41FA5}">
                      <a16:colId xmlns:a16="http://schemas.microsoft.com/office/drawing/2014/main" val="86664474"/>
                    </a:ext>
                  </a:extLst>
                </a:gridCol>
                <a:gridCol w="1793368">
                  <a:extLst>
                    <a:ext uri="{9D8B030D-6E8A-4147-A177-3AD203B41FA5}">
                      <a16:colId xmlns:a16="http://schemas.microsoft.com/office/drawing/2014/main" val="4233947480"/>
                    </a:ext>
                  </a:extLst>
                </a:gridCol>
                <a:gridCol w="1793368">
                  <a:extLst>
                    <a:ext uri="{9D8B030D-6E8A-4147-A177-3AD203B41FA5}">
                      <a16:colId xmlns:a16="http://schemas.microsoft.com/office/drawing/2014/main" val="1565361118"/>
                    </a:ext>
                  </a:extLst>
                </a:gridCol>
                <a:gridCol w="1793368">
                  <a:extLst>
                    <a:ext uri="{9D8B030D-6E8A-4147-A177-3AD203B41FA5}">
                      <a16:colId xmlns:a16="http://schemas.microsoft.com/office/drawing/2014/main" val="2608532675"/>
                    </a:ext>
                  </a:extLst>
                </a:gridCol>
                <a:gridCol w="1793368">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SOAP</a:t>
                      </a:r>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a:t>Multi</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XML</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 PROTOBUF, JSON, etc.</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a:t>WSDL</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 SMTP, etc.</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SSL</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Oui</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RPC</a:t>
                      </a:r>
                    </a:p>
                  </a:txBody>
                  <a:tcPr/>
                </a:tc>
                <a:tc>
                  <a:txBody>
                    <a:bodyPr/>
                    <a:lstStyle/>
                    <a:p>
                      <a:r>
                        <a:rPr lang="fr-FR" sz="1600" dirty="0"/>
                        <a:t>Oui</a:t>
                      </a:r>
                    </a:p>
                  </a:txBody>
                  <a:tcPr/>
                </a:tc>
                <a:tc>
                  <a:txBody>
                    <a:bodyPr/>
                    <a:lstStyle/>
                    <a:p>
                      <a:r>
                        <a:rPr lang="fr-FR" sz="1600" dirty="0"/>
                        <a:t>Non</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536738" y="6016313"/>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8512184" y="6016313"/>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7066937" y="6016313"/>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
        <p:nvSpPr>
          <p:cNvPr id="10" name="Rectangle 9">
            <a:extLst>
              <a:ext uri="{FF2B5EF4-FFF2-40B4-BE49-F238E27FC236}">
                <a16:creationId xmlns:a16="http://schemas.microsoft.com/office/drawing/2014/main" id="{FACB010B-4251-4F1C-AFA1-1EEDCE017E96}"/>
              </a:ext>
            </a:extLst>
          </p:cNvPr>
          <p:cNvSpPr/>
          <p:nvPr/>
        </p:nvSpPr>
        <p:spPr>
          <a:xfrm>
            <a:off x="4049015" y="6016313"/>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810901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Tree>
    <p:extLst>
      <p:ext uri="{BB962C8B-B14F-4D97-AF65-F5344CB8AC3E}">
        <p14:creationId xmlns:p14="http://schemas.microsoft.com/office/powerpoint/2010/main" val="1997229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35158919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4813206" y="6334723"/>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56797</TotalTime>
  <Words>6244</Words>
  <Application>Microsoft Office PowerPoint</Application>
  <PresentationFormat>Grand écran</PresentationFormat>
  <Paragraphs>1348</Paragraphs>
  <Slides>124</Slides>
  <Notes>14</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124</vt:i4>
      </vt:variant>
    </vt:vector>
  </HeadingPairs>
  <TitlesOfParts>
    <vt:vector size="137" baseType="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comparer à SOAP</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vt:lpstr>
      <vt:lpstr>Méthodes HTTP</vt:lpstr>
      <vt:lpstr>Méthodes HTTP</vt:lpstr>
      <vt:lpstr>GET and query string for filtering</vt:lpstr>
      <vt:lpstr>Get and return type</vt:lpstr>
      <vt:lpstr>POST, PUT précisions</vt:lpstr>
      <vt:lpstr>POST, PUT précisions</vt:lpstr>
      <vt:lpstr>PATCH permet une mise à jour partielle des données</vt:lpstr>
      <vt:lpstr>PATCH standard JSON Patch</vt:lpstr>
      <vt:lpstr>Cas particuliers des images, vidéos, etc.</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Présentation PowerPoint</vt:lpstr>
      <vt:lpstr>Présentation PowerPoint</vt:lpstr>
      <vt:lpstr>REST cache HTTP/1.1</vt:lpstr>
      <vt:lpstr>REST cache HTTP/1.1</vt:lpstr>
      <vt:lpstr>REST cache HTTP/1.1</vt:lpstr>
      <vt:lpstr>REST cache HTTP/1.1</vt:lpstr>
      <vt:lpstr>REST cache HTTP/1.1 : Assets static</vt:lpstr>
      <vt:lpstr>RESTful</vt:lpstr>
      <vt:lpstr>Présentation PowerPoint</vt:lpstr>
      <vt:lpstr>Le modèle de maturité de Leonard Richardson</vt:lpstr>
      <vt:lpstr>Niveau 3 : Les liens hypermédia (HATEOAS)</vt:lpstr>
      <vt:lpstr>Niveau 3 : Les liens hypermédia (HATEOAS)</vt:lpstr>
      <vt:lpstr>Niveau 3 : Les liens hypermédia (HATEOAS)</vt:lpstr>
      <vt:lpstr>HATEOAS: JSON-LD</vt:lpstr>
      <vt:lpstr>OpenAPI Specification</vt:lpstr>
      <vt:lpstr>Swagger</vt:lpstr>
      <vt:lpstr>Swagger demo en C#</vt:lpstr>
      <vt:lpstr>Graphql</vt:lpstr>
      <vt:lpstr>HTTP2</vt:lpstr>
      <vt:lpstr>gRPC</vt:lpstr>
      <vt:lpstr>Comparaison</vt:lpstr>
      <vt:lpstr>Déroulement du cours sur les Services Web</vt:lpstr>
      <vt:lpstr>Conclusion</vt:lpstr>
      <vt:lpstr>Présentation PowerPoint</vt:lpstr>
      <vt:lpstr>HATEOAS: HAL</vt:lpstr>
      <vt:lpstr>HATEOAS: HAL</vt:lpstr>
      <vt:lpstr>HATEOAS: JSON-API</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783</cp:revision>
  <cp:lastPrinted>2017-05-21T13:26:06Z</cp:lastPrinted>
  <dcterms:created xsi:type="dcterms:W3CDTF">2017-03-15T18:15:39Z</dcterms:created>
  <dcterms:modified xsi:type="dcterms:W3CDTF">2019-04-01T12:03:10Z</dcterms:modified>
</cp:coreProperties>
</file>